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65" r:id="rId2"/>
    <p:sldMasterId id="2147484875" r:id="rId3"/>
    <p:sldMasterId id="2147485099" r:id="rId4"/>
    <p:sldMasterId id="2147485113" r:id="rId5"/>
    <p:sldMasterId id="2147485127" r:id="rId6"/>
    <p:sldMasterId id="2147485141" r:id="rId7"/>
  </p:sldMasterIdLst>
  <p:notesMasterIdLst>
    <p:notesMasterId r:id="rId26"/>
  </p:notesMasterIdLst>
  <p:handoutMasterIdLst>
    <p:handoutMasterId r:id="rId27"/>
  </p:handoutMasterIdLst>
  <p:sldIdLst>
    <p:sldId id="415" r:id="rId8"/>
    <p:sldId id="360" r:id="rId9"/>
    <p:sldId id="395" r:id="rId10"/>
    <p:sldId id="470" r:id="rId11"/>
    <p:sldId id="471" r:id="rId12"/>
    <p:sldId id="412" r:id="rId13"/>
    <p:sldId id="401" r:id="rId14"/>
    <p:sldId id="425" r:id="rId15"/>
    <p:sldId id="475" r:id="rId16"/>
    <p:sldId id="444" r:id="rId17"/>
    <p:sldId id="445" r:id="rId18"/>
    <p:sldId id="446" r:id="rId19"/>
    <p:sldId id="453" r:id="rId20"/>
    <p:sldId id="472" r:id="rId21"/>
    <p:sldId id="476" r:id="rId22"/>
    <p:sldId id="477" r:id="rId23"/>
    <p:sldId id="451" r:id="rId24"/>
    <p:sldId id="478" r:id="rId25"/>
  </p:sldIdLst>
  <p:sldSz cx="9144000" cy="6858000" type="screen4x3"/>
  <p:notesSz cx="7010400" cy="9296400"/>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WYDER BESSON" initials="JWB" lastIdx="1" clrIdx="0">
    <p:extLst>
      <p:ext uri="{19B8F6BF-5375-455C-9EA6-DF929625EA0E}">
        <p15:presenceInfo xmlns:p15="http://schemas.microsoft.com/office/powerpoint/2012/main" userId="Jacqueline WYDER BE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1282B"/>
    <a:srgbClr val="FFCCCC"/>
    <a:srgbClr val="006600"/>
    <a:srgbClr val="000000"/>
    <a:srgbClr val="FF7C80"/>
    <a:srgbClr val="FF999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1" autoAdjust="0"/>
    <p:restoredTop sz="73451" autoAdjust="0"/>
  </p:normalViewPr>
  <p:slideViewPr>
    <p:cSldViewPr>
      <p:cViewPr varScale="1">
        <p:scale>
          <a:sx n="59" d="100"/>
          <a:sy n="59" d="100"/>
        </p:scale>
        <p:origin x="2214" y="108"/>
      </p:cViewPr>
      <p:guideLst>
        <p:guide orient="horz" pos="2160"/>
        <p:guide pos="2880"/>
      </p:guideLst>
    </p:cSldViewPr>
  </p:slideViewPr>
  <p:outlineViewPr>
    <p:cViewPr>
      <p:scale>
        <a:sx n="33" d="100"/>
        <a:sy n="33" d="100"/>
      </p:scale>
      <p:origin x="0" y="103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62" y="-102"/>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t" anchorCtr="0" compatLnSpc="1">
            <a:prstTxWarp prst="textNoShape">
              <a:avLst/>
            </a:prstTxWarp>
          </a:bodyPr>
          <a:lstStyle>
            <a:lvl1pPr>
              <a:defRPr sz="1200">
                <a:latin typeface="Arial" charset="0"/>
              </a:defRPr>
            </a:lvl1pPr>
          </a:lstStyle>
          <a:p>
            <a:pPr>
              <a:defRPr/>
            </a:pPr>
            <a:endParaRPr lang="fr-CH" altLang="fr-FR"/>
          </a:p>
        </p:txBody>
      </p:sp>
      <p:sp>
        <p:nvSpPr>
          <p:cNvPr id="4099" name="Rectangle 3"/>
          <p:cNvSpPr>
            <a:spLocks noGrp="1" noChangeArrowheads="1"/>
          </p:cNvSpPr>
          <p:nvPr>
            <p:ph type="dt" sz="quarter" idx="1"/>
          </p:nvPr>
        </p:nvSpPr>
        <p:spPr bwMode="auto">
          <a:xfrm>
            <a:off x="3971797" y="0"/>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t" anchorCtr="0" compatLnSpc="1">
            <a:prstTxWarp prst="textNoShape">
              <a:avLst/>
            </a:prstTxWarp>
          </a:bodyPr>
          <a:lstStyle>
            <a:lvl1pPr algn="r">
              <a:defRPr sz="1200">
                <a:latin typeface="Arial" charset="0"/>
              </a:defRPr>
            </a:lvl1pPr>
          </a:lstStyle>
          <a:p>
            <a:pPr>
              <a:defRPr/>
            </a:pPr>
            <a:endParaRPr lang="fr-CH" altLang="fr-FR"/>
          </a:p>
        </p:txBody>
      </p:sp>
      <p:sp>
        <p:nvSpPr>
          <p:cNvPr id="4100" name="Rectangle 4"/>
          <p:cNvSpPr>
            <a:spLocks noGrp="1" noChangeArrowheads="1"/>
          </p:cNvSpPr>
          <p:nvPr>
            <p:ph type="ftr" sz="quarter" idx="2"/>
          </p:nvPr>
        </p:nvSpPr>
        <p:spPr bwMode="auto">
          <a:xfrm>
            <a:off x="1" y="8828086"/>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b" anchorCtr="0" compatLnSpc="1">
            <a:prstTxWarp prst="textNoShape">
              <a:avLst/>
            </a:prstTxWarp>
          </a:bodyPr>
          <a:lstStyle>
            <a:lvl1pPr>
              <a:defRPr sz="1200">
                <a:latin typeface="Arial" charset="0"/>
              </a:defRPr>
            </a:lvl1pPr>
          </a:lstStyle>
          <a:p>
            <a:pPr>
              <a:defRPr/>
            </a:pPr>
            <a:endParaRPr lang="fr-CH" altLang="fr-FR"/>
          </a:p>
        </p:txBody>
      </p:sp>
      <p:sp>
        <p:nvSpPr>
          <p:cNvPr id="4101" name="Rectangle 5"/>
          <p:cNvSpPr>
            <a:spLocks noGrp="1" noChangeArrowheads="1"/>
          </p:cNvSpPr>
          <p:nvPr>
            <p:ph type="sldNum" sz="quarter" idx="3"/>
          </p:nvPr>
        </p:nvSpPr>
        <p:spPr bwMode="auto">
          <a:xfrm>
            <a:off x="3971797" y="8828086"/>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b" anchorCtr="0" compatLnSpc="1">
            <a:prstTxWarp prst="textNoShape">
              <a:avLst/>
            </a:prstTxWarp>
          </a:bodyPr>
          <a:lstStyle>
            <a:lvl1pPr algn="r">
              <a:defRPr sz="1200">
                <a:latin typeface="Arial" charset="0"/>
              </a:defRPr>
            </a:lvl1pPr>
          </a:lstStyle>
          <a:p>
            <a:pPr>
              <a:defRPr/>
            </a:pPr>
            <a:fld id="{7C4D1CE8-831F-40BC-B5F2-160696D11965}" type="slidenum">
              <a:rPr lang="fr-CH" altLang="fr-FR"/>
              <a:pPr>
                <a:defRPr/>
              </a:pPr>
              <a:t>‹Nr.›</a:t>
            </a:fld>
            <a:endParaRPr lang="fr-CH" altLang="fr-FR"/>
          </a:p>
        </p:txBody>
      </p:sp>
    </p:spTree>
    <p:extLst>
      <p:ext uri="{BB962C8B-B14F-4D97-AF65-F5344CB8AC3E}">
        <p14:creationId xmlns:p14="http://schemas.microsoft.com/office/powerpoint/2010/main" val="509128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t" anchorCtr="0" compatLnSpc="1">
            <a:prstTxWarp prst="textNoShape">
              <a:avLst/>
            </a:prstTxWarp>
          </a:bodyPr>
          <a:lstStyle>
            <a:lvl1pPr>
              <a:defRPr sz="1200">
                <a:latin typeface="Arial" charset="0"/>
              </a:defRPr>
            </a:lvl1pPr>
          </a:lstStyle>
          <a:p>
            <a:pPr>
              <a:defRPr/>
            </a:pPr>
            <a:endParaRPr lang="fr-CH" altLang="fr-FR"/>
          </a:p>
        </p:txBody>
      </p:sp>
      <p:sp>
        <p:nvSpPr>
          <p:cNvPr id="7171" name="Rectangle 3"/>
          <p:cNvSpPr>
            <a:spLocks noGrp="1" noChangeArrowheads="1"/>
          </p:cNvSpPr>
          <p:nvPr>
            <p:ph type="dt" idx="1"/>
          </p:nvPr>
        </p:nvSpPr>
        <p:spPr bwMode="auto">
          <a:xfrm>
            <a:off x="3971797" y="0"/>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t" anchorCtr="0" compatLnSpc="1">
            <a:prstTxWarp prst="textNoShape">
              <a:avLst/>
            </a:prstTxWarp>
          </a:bodyPr>
          <a:lstStyle>
            <a:lvl1pPr algn="r">
              <a:defRPr sz="1200">
                <a:latin typeface="Arial" charset="0"/>
              </a:defRPr>
            </a:lvl1pPr>
          </a:lstStyle>
          <a:p>
            <a:pPr>
              <a:defRPr/>
            </a:pPr>
            <a:endParaRPr lang="fr-CH" altLang="fr-FR"/>
          </a:p>
        </p:txBody>
      </p:sp>
      <p:sp>
        <p:nvSpPr>
          <p:cNvPr id="3789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700713" y="4417017"/>
            <a:ext cx="5608975" cy="4182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t" anchorCtr="0" compatLnSpc="1">
            <a:prstTxWarp prst="textNoShape">
              <a:avLst/>
            </a:prstTxWarp>
          </a:bodyPr>
          <a:lstStyle/>
          <a:p>
            <a:pPr lvl="0"/>
            <a:r>
              <a:rPr lang="fr-CH" altLang="fr-FR" noProof="0" smtClean="0"/>
              <a:t>Cliquez pour modifier les styles du texte du masque</a:t>
            </a:r>
          </a:p>
          <a:p>
            <a:pPr lvl="1"/>
            <a:r>
              <a:rPr lang="fr-CH" altLang="fr-FR" noProof="0" smtClean="0"/>
              <a:t>Deuxième niveau</a:t>
            </a:r>
          </a:p>
          <a:p>
            <a:pPr lvl="2"/>
            <a:r>
              <a:rPr lang="fr-CH" altLang="fr-FR" noProof="0" smtClean="0"/>
              <a:t>Troisième niveau</a:t>
            </a:r>
          </a:p>
          <a:p>
            <a:pPr lvl="3"/>
            <a:r>
              <a:rPr lang="fr-CH" altLang="fr-FR" noProof="0" smtClean="0"/>
              <a:t>Quatrième niveau</a:t>
            </a:r>
          </a:p>
          <a:p>
            <a:pPr lvl="4"/>
            <a:r>
              <a:rPr lang="fr-CH" altLang="fr-FR" noProof="0" smtClean="0"/>
              <a:t>Cinquième niveau</a:t>
            </a:r>
          </a:p>
        </p:txBody>
      </p:sp>
      <p:sp>
        <p:nvSpPr>
          <p:cNvPr id="7174" name="Rectangle 6"/>
          <p:cNvSpPr>
            <a:spLocks noGrp="1" noChangeArrowheads="1"/>
          </p:cNvSpPr>
          <p:nvPr>
            <p:ph type="ftr" sz="quarter" idx="4"/>
          </p:nvPr>
        </p:nvSpPr>
        <p:spPr bwMode="auto">
          <a:xfrm>
            <a:off x="1" y="8828086"/>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b" anchorCtr="0" compatLnSpc="1">
            <a:prstTxWarp prst="textNoShape">
              <a:avLst/>
            </a:prstTxWarp>
          </a:bodyPr>
          <a:lstStyle>
            <a:lvl1pPr>
              <a:defRPr sz="1200">
                <a:latin typeface="Arial" charset="0"/>
              </a:defRPr>
            </a:lvl1pPr>
          </a:lstStyle>
          <a:p>
            <a:pPr>
              <a:defRPr/>
            </a:pPr>
            <a:endParaRPr lang="fr-CH" altLang="fr-FR"/>
          </a:p>
        </p:txBody>
      </p:sp>
      <p:sp>
        <p:nvSpPr>
          <p:cNvPr id="7175" name="Rectangle 7"/>
          <p:cNvSpPr>
            <a:spLocks noGrp="1" noChangeArrowheads="1"/>
          </p:cNvSpPr>
          <p:nvPr>
            <p:ph type="sldNum" sz="quarter" idx="5"/>
          </p:nvPr>
        </p:nvSpPr>
        <p:spPr bwMode="auto">
          <a:xfrm>
            <a:off x="3971797" y="8828086"/>
            <a:ext cx="3036967" cy="4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124" tIns="45061" rIns="90124" bIns="45061" numCol="1" anchor="b" anchorCtr="0" compatLnSpc="1">
            <a:prstTxWarp prst="textNoShape">
              <a:avLst/>
            </a:prstTxWarp>
          </a:bodyPr>
          <a:lstStyle>
            <a:lvl1pPr algn="r">
              <a:defRPr sz="1200">
                <a:latin typeface="Arial" charset="0"/>
              </a:defRPr>
            </a:lvl1pPr>
          </a:lstStyle>
          <a:p>
            <a:pPr>
              <a:defRPr/>
            </a:pPr>
            <a:fld id="{F9AAE44A-7501-4B66-A010-B338F75D66B0}" type="slidenum">
              <a:rPr lang="fr-CH" altLang="fr-FR"/>
              <a:pPr>
                <a:defRPr/>
              </a:pPr>
              <a:t>‹Nr.›</a:t>
            </a:fld>
            <a:endParaRPr lang="fr-CH" altLang="fr-FR"/>
          </a:p>
        </p:txBody>
      </p:sp>
    </p:spTree>
    <p:extLst>
      <p:ext uri="{BB962C8B-B14F-4D97-AF65-F5344CB8AC3E}">
        <p14:creationId xmlns:p14="http://schemas.microsoft.com/office/powerpoint/2010/main" val="2980367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smtClean="0"/>
          </a:p>
          <a:p>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a:t>
            </a:fld>
            <a:endParaRPr lang="fr-CH" altLang="fr-FR"/>
          </a:p>
        </p:txBody>
      </p:sp>
    </p:spTree>
    <p:extLst>
      <p:ext uri="{BB962C8B-B14F-4D97-AF65-F5344CB8AC3E}">
        <p14:creationId xmlns:p14="http://schemas.microsoft.com/office/powerpoint/2010/main" val="1321492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 Amt für Asylwesen (</a:t>
            </a:r>
            <a:r>
              <a:rPr lang="de-CH" dirty="0" err="1" smtClean="0"/>
              <a:t>AfAw</a:t>
            </a:r>
            <a:r>
              <a:rPr lang="de-CH" dirty="0" smtClean="0"/>
              <a:t>) organisiert für alle drei folgenden Personengruppen (grün, blau und gelb) in Zusammenarbeit mit verschiedenen</a:t>
            </a:r>
            <a:r>
              <a:rPr lang="de-CH" baseline="0" dirty="0" smtClean="0"/>
              <a:t> Dienststellen des Kanton verschiedene Tätigkeit und Aktivitäten. </a:t>
            </a:r>
          </a:p>
          <a:p>
            <a:pPr marL="228600" indent="-228600">
              <a:buAutoNum type="arabicPeriod"/>
            </a:pPr>
            <a:r>
              <a:rPr lang="de-CH" b="1" baseline="0" dirty="0" smtClean="0"/>
              <a:t>Potential Ausbildung (grün)</a:t>
            </a:r>
            <a:r>
              <a:rPr lang="de-CH" baseline="0" dirty="0" smtClean="0"/>
              <a:t> für Kinder, Jugendlich, junge Erwachsene </a:t>
            </a:r>
          </a:p>
          <a:p>
            <a:pPr marL="228600" indent="-228600">
              <a:buAutoNum type="arabicPeriod"/>
            </a:pPr>
            <a:r>
              <a:rPr lang="de-CH" b="1" baseline="0" dirty="0" smtClean="0"/>
              <a:t>Potential Arbeit (blau) </a:t>
            </a:r>
            <a:r>
              <a:rPr lang="de-CH" baseline="0" dirty="0" smtClean="0"/>
              <a:t>für Junge Erwachsene und Erwachsene</a:t>
            </a:r>
          </a:p>
          <a:p>
            <a:pPr marL="228600" indent="-228600">
              <a:buAutoNum type="arabicPeriod"/>
            </a:pPr>
            <a:r>
              <a:rPr lang="de-CH" b="1" baseline="0" dirty="0" smtClean="0"/>
              <a:t>Soziale Integration  (gelb) </a:t>
            </a:r>
            <a:r>
              <a:rPr lang="de-CH" baseline="0" dirty="0" smtClean="0"/>
              <a:t>für Erwachsene mit psychischen und körperlichen Beschwerden und für ältere Menschen </a:t>
            </a:r>
          </a:p>
          <a:p>
            <a:pPr marL="228600" indent="-228600">
              <a:buAutoNum type="arabicPeriod"/>
            </a:pPr>
            <a:endParaRPr lang="de-CH" baseline="0" dirty="0" smtClean="0"/>
          </a:p>
          <a:p>
            <a:pPr marL="228600" indent="-228600">
              <a:buAutoNum type="arabicPeriod"/>
            </a:pPr>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10</a:t>
            </a:fld>
            <a:endParaRPr lang="fr-CH" altLang="fr-FR"/>
          </a:p>
        </p:txBody>
      </p:sp>
    </p:spTree>
    <p:extLst>
      <p:ext uri="{BB962C8B-B14F-4D97-AF65-F5344CB8AC3E}">
        <p14:creationId xmlns:p14="http://schemas.microsoft.com/office/powerpoint/2010/main" val="78620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11</a:t>
            </a:fld>
            <a:endParaRPr lang="fr-CH" altLang="fr-FR"/>
          </a:p>
        </p:txBody>
      </p:sp>
    </p:spTree>
    <p:extLst>
      <p:ext uri="{BB962C8B-B14F-4D97-AF65-F5344CB8AC3E}">
        <p14:creationId xmlns:p14="http://schemas.microsoft.com/office/powerpoint/2010/main" val="235951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Anne POFFET ist die Verantwortliche des Büro für berufliche Eingliederung mit Hauptsitz in Sitten.</a:t>
            </a:r>
          </a:p>
          <a:p>
            <a:r>
              <a:rPr lang="de-CH" dirty="0" smtClean="0"/>
              <a:t>Simona</a:t>
            </a:r>
            <a:r>
              <a:rPr lang="de-CH" baseline="0" dirty="0" smtClean="0"/>
              <a:t> MARTINET ist administrative Verantwortliche und bildet eine Lernende als Büroassistentin EBA aus.</a:t>
            </a:r>
          </a:p>
          <a:p>
            <a:r>
              <a:rPr lang="de-CH" baseline="0" dirty="0" smtClean="0"/>
              <a:t>Die Administration des BIP ist eine sehr wichtige Drehscheide von und für vielen Informationen, Auskunftsstelle für Arbeitgeber und Mitarbeiter des </a:t>
            </a:r>
            <a:r>
              <a:rPr lang="de-CH" baseline="0" dirty="0" err="1" smtClean="0"/>
              <a:t>AfAw</a:t>
            </a:r>
            <a:r>
              <a:rPr lang="de-CH" baseline="0" dirty="0" smtClean="0"/>
              <a:t>/SKR. Sie verarbeiten alle Meldeformulare-Erwerbstätigkeiten (Ausweise B/F) und die Gesuche der Arbeitsbewilligungen (Ausweis N), Soziale Einarbeitungszuschüsse (SEAZ), sowie Praktikumsverträge, Kurzkonventionen, BEA, </a:t>
            </a:r>
            <a:r>
              <a:rPr lang="de-CH" baseline="0" dirty="0" err="1" smtClean="0"/>
              <a:t>AFi</a:t>
            </a:r>
            <a:r>
              <a:rPr lang="de-CH" baseline="0" dirty="0" smtClean="0"/>
              <a:t>, ….</a:t>
            </a:r>
          </a:p>
          <a:p>
            <a:r>
              <a:rPr lang="de-CH" baseline="0" dirty="0" smtClean="0"/>
              <a:t>Gesamthaft arbeiten vier Berater-innen der beruflichen Eingliederung im Unterwallis und drei Berater-innen im Oberwallis für das </a:t>
            </a:r>
            <a:r>
              <a:rPr lang="de-CH" baseline="0" dirty="0" err="1" smtClean="0"/>
              <a:t>AfAW</a:t>
            </a:r>
            <a:r>
              <a:rPr lang="de-CH" baseline="0" dirty="0" smtClean="0"/>
              <a:t>  &amp; Rote Kreuz. </a:t>
            </a:r>
          </a:p>
          <a:p>
            <a:r>
              <a:rPr lang="de-CH" baseline="0" dirty="0" smtClean="0"/>
              <a:t>David GUNDI und Sabine SALEMINK arbeiten für das </a:t>
            </a:r>
            <a:r>
              <a:rPr lang="de-CH" baseline="0" dirty="0" smtClean="0"/>
              <a:t>Rote </a:t>
            </a:r>
            <a:r>
              <a:rPr lang="de-CH" baseline="0" dirty="0" smtClean="0"/>
              <a:t>Kreuz im Oberwallis und sie haben Doppelfunktionen (Sozialarbeit &amp; die berufliche Eingliederung). </a:t>
            </a: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12</a:t>
            </a:fld>
            <a:endParaRPr lang="fr-CH" altLang="fr-FR"/>
          </a:p>
        </p:txBody>
      </p:sp>
    </p:spTree>
    <p:extLst>
      <p:ext uri="{BB962C8B-B14F-4D97-AF65-F5344CB8AC3E}">
        <p14:creationId xmlns:p14="http://schemas.microsoft.com/office/powerpoint/2010/main" val="156072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Seit</a:t>
            </a:r>
            <a:r>
              <a:rPr lang="de-CH" baseline="0" dirty="0" smtClean="0"/>
              <a:t> fünf Jahren ist Jacqueline WYDER BESSON als Koordinatorin Stellenplattform und Beraterin der beruflichen Eingliederung für das BIP im Oberwallis tätig. </a:t>
            </a:r>
          </a:p>
          <a:p>
            <a:r>
              <a:rPr lang="de-CH" baseline="0" dirty="0" smtClean="0"/>
              <a:t>Die Koordination der freiwilligen Mitarbeit (zirka Pensum 10 %) im Oberwallis gehört ebenfalls zu ihren Aufgabenbereichen. </a:t>
            </a:r>
          </a:p>
          <a:p>
            <a:r>
              <a:rPr lang="de-CH" baseline="0" dirty="0" smtClean="0"/>
              <a:t>Das Büro für berufliche Eingliederung (BIP) arbeitet eng mit den Sozialarbeiter in den Empfangsstellen zusammen und ist ein Bereich des Amt für Asylwesen (</a:t>
            </a:r>
            <a:r>
              <a:rPr lang="de-CH" baseline="0" dirty="0" err="1" smtClean="0"/>
              <a:t>AfAw</a:t>
            </a:r>
            <a:r>
              <a:rPr lang="de-CH" baseline="0" dirty="0" smtClean="0"/>
              <a:t>) mit der Aufgabe, den Einstieg in den Arbeitsmarkt von Personen aus dem Asylbereich zu unterstützen und zu fördern, damit diese Personen mittel- bis langfristig die finanzielle Unabhängigkeit erlangen.</a:t>
            </a:r>
          </a:p>
          <a:p>
            <a:r>
              <a:rPr lang="de-CH" baseline="0" dirty="0" smtClean="0"/>
              <a:t>Berufliche Eingliederungsmassnahmen für Asylbewerbende helfen das Potenzial abzuklären, Berufserfahrungen zu sammeln, Berufskompetenzen zu verbessern, mit dem Ziel, dass sie mittel- bis längerfristig den Arbeitsmarkt im Wallis integrieren.</a:t>
            </a:r>
          </a:p>
          <a:p>
            <a:pPr marL="171450" indent="-171450">
              <a:buFont typeface="Wingdings" panose="05000000000000000000" pitchFamily="2" charset="2"/>
              <a:buChar char="ü"/>
            </a:pPr>
            <a:r>
              <a:rPr lang="de-CH" baseline="0" dirty="0" smtClean="0"/>
              <a:t>    Kurzzeit-Praktikumsvertrag (2 Wochen)</a:t>
            </a:r>
          </a:p>
          <a:p>
            <a:pPr marL="171450" indent="-171450">
              <a:buFont typeface="Wingdings" panose="05000000000000000000" pitchFamily="2" charset="2"/>
              <a:buChar char="ü"/>
            </a:pPr>
            <a:r>
              <a:rPr lang="de-CH" baseline="0" dirty="0" smtClean="0"/>
              <a:t>    Praktikumsvertrag über 1 bis 6 Monate (verlängerbar)</a:t>
            </a:r>
          </a:p>
          <a:p>
            <a:pPr marL="171450" indent="-171450">
              <a:buFont typeface="Wingdings" panose="05000000000000000000" pitchFamily="2" charset="2"/>
              <a:buChar char="ü"/>
            </a:pPr>
            <a:r>
              <a:rPr lang="de-CH" baseline="0" dirty="0" smtClean="0"/>
              <a:t>    Integrationsvorlehre INVOL</a:t>
            </a:r>
          </a:p>
          <a:p>
            <a:pPr marL="171450" indent="-171450">
              <a:buFont typeface="Wingdings" panose="05000000000000000000" pitchFamily="2" charset="2"/>
              <a:buChar char="ü"/>
            </a:pPr>
            <a:r>
              <a:rPr lang="de-CH" baseline="0" dirty="0" smtClean="0"/>
              <a:t>    Vorübergehende Beschäftigung</a:t>
            </a:r>
          </a:p>
          <a:p>
            <a:pPr marL="171450" indent="-171450">
              <a:buFont typeface="Wingdings" panose="05000000000000000000" pitchFamily="2" charset="2"/>
              <a:buChar char="ü"/>
            </a:pPr>
            <a:r>
              <a:rPr lang="de-CH" baseline="0" dirty="0" smtClean="0"/>
              <a:t>    Feste Beschäftigung</a:t>
            </a:r>
          </a:p>
          <a:p>
            <a:pPr marL="171450" indent="-171450">
              <a:buFont typeface="Wingdings" panose="05000000000000000000" pitchFamily="2" charset="2"/>
              <a:buChar char="ü"/>
            </a:pPr>
            <a:r>
              <a:rPr lang="de-CH" baseline="0" dirty="0" smtClean="0"/>
              <a:t>	….</a:t>
            </a:r>
          </a:p>
          <a:p>
            <a:endParaRPr lang="de-CH" baseline="0" dirty="0" smtClean="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13</a:t>
            </a:fld>
            <a:endParaRPr lang="fr-CH" altLang="fr-FR"/>
          </a:p>
        </p:txBody>
      </p:sp>
    </p:spTree>
    <p:extLst>
      <p:ext uri="{BB962C8B-B14F-4D97-AF65-F5344CB8AC3E}">
        <p14:creationId xmlns:p14="http://schemas.microsoft.com/office/powerpoint/2010/main" val="120541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notes 2"/>
          <p:cNvSpPr>
            <a:spLocks noGrp="1"/>
          </p:cNvSpPr>
          <p:nvPr>
            <p:ph type="body" idx="1"/>
          </p:nvPr>
        </p:nvSpPr>
        <p:spPr>
          <a:noFill/>
        </p:spPr>
        <p:txBody>
          <a:bodyPr/>
          <a:lstStyle/>
          <a:p>
            <a:pPr marL="0" indent="0">
              <a:buFont typeface="Wingdings" panose="05000000000000000000" pitchFamily="2" charset="2"/>
              <a:buNone/>
            </a:pPr>
            <a:r>
              <a:rPr lang="de-CH" altLang="fr-FR" baseline="0" dirty="0" smtClean="0">
                <a:latin typeface="Arial" panose="020B0604020202020204" pitchFamily="34" charset="0"/>
              </a:rPr>
              <a:t>Personen RAD/RDM/NEM dürfen nicht arbeiten, jedoch die Teilnahmen  an Beschäftigungsprogramme in den Ausbildungszentrum, Sprachkurse ist möglich, sowie Beratung für Rückkehrhilfe.</a:t>
            </a:r>
            <a:endParaRPr lang="de-CH" altLang="fr-FR" dirty="0" smtClean="0">
              <a:latin typeface="Arial" panose="020B0604020202020204" pitchFamily="34" charset="0"/>
            </a:endParaRPr>
          </a:p>
        </p:txBody>
      </p:sp>
      <p:sp>
        <p:nvSpPr>
          <p:cNvPr id="3379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CF035E-3B8B-41C0-8840-9C91AAA05965}" type="slidenum">
              <a:rPr lang="fr-CH" altLang="fr-FR" smtClean="0"/>
              <a:pPr/>
              <a:t>14</a:t>
            </a:fld>
            <a:endParaRPr lang="fr-CH" altLang="fr-FR" smtClean="0"/>
          </a:p>
        </p:txBody>
      </p:sp>
    </p:spTree>
    <p:extLst>
      <p:ext uri="{BB962C8B-B14F-4D97-AF65-F5344CB8AC3E}">
        <p14:creationId xmlns:p14="http://schemas.microsoft.com/office/powerpoint/2010/main" val="7158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15</a:t>
            </a:fld>
            <a:endParaRPr lang="fr-CH" altLang="fr-FR"/>
          </a:p>
        </p:txBody>
      </p:sp>
    </p:spTree>
    <p:extLst>
      <p:ext uri="{BB962C8B-B14F-4D97-AF65-F5344CB8AC3E}">
        <p14:creationId xmlns:p14="http://schemas.microsoft.com/office/powerpoint/2010/main" val="382351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16</a:t>
            </a:fld>
            <a:endParaRPr lang="fr-CH" altLang="fr-FR"/>
          </a:p>
        </p:txBody>
      </p:sp>
    </p:spTree>
    <p:extLst>
      <p:ext uri="{BB962C8B-B14F-4D97-AF65-F5344CB8AC3E}">
        <p14:creationId xmlns:p14="http://schemas.microsoft.com/office/powerpoint/2010/main" val="292621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Flyer auf</a:t>
            </a:r>
            <a:r>
              <a:rPr lang="de-CH" baseline="0" dirty="0" smtClean="0"/>
              <a:t> Deutsch sind in Brig vorhanden.</a:t>
            </a:r>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17</a:t>
            </a:fld>
            <a:endParaRPr lang="fr-CH" altLang="fr-FR"/>
          </a:p>
        </p:txBody>
      </p:sp>
    </p:spTree>
    <p:extLst>
      <p:ext uri="{BB962C8B-B14F-4D97-AF65-F5344CB8AC3E}">
        <p14:creationId xmlns:p14="http://schemas.microsoft.com/office/powerpoint/2010/main" val="301123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18</a:t>
            </a:fld>
            <a:endParaRPr lang="fr-CH" altLang="fr-FR"/>
          </a:p>
        </p:txBody>
      </p:sp>
    </p:spTree>
    <p:extLst>
      <p:ext uri="{BB962C8B-B14F-4D97-AF65-F5344CB8AC3E}">
        <p14:creationId xmlns:p14="http://schemas.microsoft.com/office/powerpoint/2010/main" val="16584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Voraussetzungen für den Asylantrag haben sich nicht geändert, aber die Schweizer Behörden bearbeiten die Gesuche schneller:</a:t>
            </a:r>
          </a:p>
          <a:p>
            <a:r>
              <a:rPr lang="de-CH" b="1" dirty="0" smtClean="0"/>
              <a:t>Ziel des neuen Verfahrens: </a:t>
            </a:r>
            <a:r>
              <a:rPr lang="de-CH" dirty="0" smtClean="0"/>
              <a:t>Etwa 60 Prozent aller Asylgesuche sollen innerhalb von 140 Tagen rechtskräftig entschieden werden und abgewiesene Asylsuchende werden direkt zurückgeführt. Personen, deren Asylgesuch weitere Abklärungen benötigt, werden wie bis anhin auf die Kantone verteilt (erweiterte Verfahren). Diese Verfahren – etwa 40 Prozent aller Asylgesuche – sollen innerhalb eines Jahres entschieden und bei einer allfälligen Ablehnung die Wegweisung vollzogen werden.</a:t>
            </a:r>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2</a:t>
            </a:fld>
            <a:endParaRPr lang="fr-CH" altLang="fr-FR"/>
          </a:p>
        </p:txBody>
      </p:sp>
    </p:spTree>
    <p:extLst>
      <p:ext uri="{BB962C8B-B14F-4D97-AF65-F5344CB8AC3E}">
        <p14:creationId xmlns:p14="http://schemas.microsoft.com/office/powerpoint/2010/main" val="270023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Asylpolitik in der Schweiz hat sich seit dem </a:t>
            </a:r>
            <a:r>
              <a:rPr lang="de-CH" b="1" dirty="0" smtClean="0"/>
              <a:t>1. März 2019 (seit etwas</a:t>
            </a:r>
            <a:r>
              <a:rPr lang="de-CH" b="1" baseline="0" dirty="0" smtClean="0"/>
              <a:t> mehr als </a:t>
            </a:r>
            <a:r>
              <a:rPr lang="de-CH" b="1" dirty="0" smtClean="0"/>
              <a:t>zwei Jahren) </a:t>
            </a:r>
            <a:r>
              <a:rPr lang="de-CH" dirty="0" smtClean="0"/>
              <a:t>grundlegend verändert. </a:t>
            </a:r>
          </a:p>
          <a:p>
            <a:r>
              <a:rPr lang="de-CH" dirty="0" smtClean="0"/>
              <a:t>Die Empfangszentren wurden neu organisiert. Wer ein Asylgesuch einreicht, wird zunächst in einem der sechs Bundesasylzentren untergebracht, die über die ganze Schweiz verteilt sind. Die Mehrheit der Asylsuchenden bleibt während des gesamten Verfahrens dort. </a:t>
            </a:r>
            <a:r>
              <a:rPr lang="de-CH" baseline="0" dirty="0" smtClean="0"/>
              <a:t> </a:t>
            </a:r>
          </a:p>
          <a:p>
            <a:r>
              <a:rPr lang="de-CH" dirty="0" smtClean="0"/>
              <a:t>Eine Minderheit wird in eines der kantonalen Empfangszentren überwiesen, weil die Dossiers genauer überprüft werden müssen.</a:t>
            </a:r>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3</a:t>
            </a:fld>
            <a:endParaRPr lang="fr-CH" altLang="fr-FR"/>
          </a:p>
        </p:txBody>
      </p:sp>
    </p:spTree>
    <p:extLst>
      <p:ext uri="{BB962C8B-B14F-4D97-AF65-F5344CB8AC3E}">
        <p14:creationId xmlns:p14="http://schemas.microsoft.com/office/powerpoint/2010/main" val="376334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notes 2"/>
          <p:cNvSpPr>
            <a:spLocks noGrp="1"/>
          </p:cNvSpPr>
          <p:nvPr>
            <p:ph type="body" idx="1"/>
          </p:nvPr>
        </p:nvSpPr>
        <p:spPr>
          <a:noFill/>
        </p:spPr>
        <p:txBody>
          <a:bodyPr/>
          <a:lstStyle/>
          <a:p>
            <a:r>
              <a:rPr lang="de-CH" altLang="de-DE" b="1" dirty="0" smtClean="0">
                <a:latin typeface="Arial" panose="020B0604020202020204" pitchFamily="34" charset="0"/>
              </a:rPr>
              <a:t>Unser Zielpublikum</a:t>
            </a:r>
          </a:p>
          <a:p>
            <a:r>
              <a:rPr lang="de-CH" altLang="de-DE" b="0" dirty="0" smtClean="0">
                <a:latin typeface="Arial" panose="020B0604020202020204" pitchFamily="34" charset="0"/>
              </a:rPr>
              <a:t>Das Amt für Asylwesen hat den Auftrag, die Unterbringung, Betreuung und Zugänglichkeit der Gesundheitsversorgung sowie Eingliederungs- und Integrationsmassnahmen für Migranten mit ungesichertem Aufenthaltsstatus und für Flüchtlinge, die sich seit ihrem Asylantrag noch keine 5 Jahre in der Schweiz aufhalten, sicherzustellen.</a:t>
            </a:r>
          </a:p>
        </p:txBody>
      </p:sp>
      <p:sp>
        <p:nvSpPr>
          <p:cNvPr id="2253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D16ECD-ADCC-4DC1-9F48-1E55E209E941}" type="slidenum">
              <a:rPr lang="fr-CH" altLang="fr-FR" smtClean="0"/>
              <a:pPr/>
              <a:t>4</a:t>
            </a:fld>
            <a:endParaRPr lang="fr-CH" altLang="fr-FR" smtClean="0"/>
          </a:p>
        </p:txBody>
      </p:sp>
    </p:spTree>
    <p:extLst>
      <p:ext uri="{BB962C8B-B14F-4D97-AF65-F5344CB8AC3E}">
        <p14:creationId xmlns:p14="http://schemas.microsoft.com/office/powerpoint/2010/main" val="413340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notes 2"/>
          <p:cNvSpPr>
            <a:spLocks noGrp="1"/>
          </p:cNvSpPr>
          <p:nvPr>
            <p:ph type="body" idx="1"/>
          </p:nvPr>
        </p:nvSpPr>
        <p:spPr>
          <a:noFill/>
        </p:spPr>
        <p:txBody>
          <a:bodyPr/>
          <a:lstStyle/>
          <a:p>
            <a:endParaRPr lang="de-CH" altLang="de-DE" smtClean="0">
              <a:latin typeface="Arial" panose="020B0604020202020204" pitchFamily="34" charset="0"/>
            </a:endParaRPr>
          </a:p>
        </p:txBody>
      </p:sp>
      <p:sp>
        <p:nvSpPr>
          <p:cNvPr id="2970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27AE76-E7DD-4C2A-9599-3EB014D5D734}" type="slidenum">
              <a:rPr lang="fr-CH" altLang="fr-FR" smtClean="0"/>
              <a:pPr/>
              <a:t>5</a:t>
            </a:fld>
            <a:endParaRPr lang="fr-CH" altLang="fr-FR" smtClean="0"/>
          </a:p>
        </p:txBody>
      </p:sp>
    </p:spTree>
    <p:extLst>
      <p:ext uri="{BB962C8B-B14F-4D97-AF65-F5344CB8AC3E}">
        <p14:creationId xmlns:p14="http://schemas.microsoft.com/office/powerpoint/2010/main" val="87277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p:spPr>
        <p:txBody>
          <a:bodyPr/>
          <a:lstStyle/>
          <a:p>
            <a:r>
              <a:rPr lang="de-CH" altLang="fr-FR" b="1" dirty="0" smtClean="0"/>
              <a:t>So funktioniert die Integrationsagenda Schweiz </a:t>
            </a:r>
          </a:p>
          <a:p>
            <a:r>
              <a:rPr lang="de-CH" altLang="fr-FR" b="1" dirty="0" smtClean="0"/>
              <a:t>Persönliche Erstinformation: </a:t>
            </a:r>
            <a:r>
              <a:rPr lang="de-CH" altLang="fr-FR" dirty="0" smtClean="0"/>
              <a:t>Damit sich Flüchtlinge und vorläufig Aufgenommene rasch zurechtfinden, werden sie persönlich informiert – über Gepflogenheiten, Regeln und Unterstützungsangebote.</a:t>
            </a:r>
          </a:p>
          <a:p>
            <a:r>
              <a:rPr lang="de-CH" altLang="fr-FR" b="1" dirty="0" smtClean="0"/>
              <a:t>Potenziale erkennen und nutzen: </a:t>
            </a:r>
            <a:r>
              <a:rPr lang="de-CH" altLang="fr-FR" dirty="0" smtClean="0"/>
              <a:t>Dank einer systematischen Potenzialabklärung</a:t>
            </a:r>
            <a:r>
              <a:rPr lang="de-CH" altLang="fr-FR" baseline="0" dirty="0" smtClean="0"/>
              <a:t> </a:t>
            </a:r>
            <a:r>
              <a:rPr lang="de-CH" altLang="fr-FR" dirty="0" smtClean="0"/>
              <a:t>wird jede Person so gefördert, dass es ihr, der Wirtschaft und der Gesellschaft am meisten bringt.</a:t>
            </a:r>
          </a:p>
          <a:p>
            <a:r>
              <a:rPr lang="de-CH" altLang="fr-FR" b="1" dirty="0" smtClean="0"/>
              <a:t>Möglichst rasch die Sprache lernen: </a:t>
            </a:r>
            <a:r>
              <a:rPr lang="de-CH" altLang="fr-FR" dirty="0" smtClean="0"/>
              <a:t>Flüchtlinge und vorläufig Aufgenommene besuchen schon kurz nach ihrer Ankunft Sprachkurse. So lernen sie rasch eine unserer Landessprachen.</a:t>
            </a:r>
          </a:p>
          <a:p>
            <a:r>
              <a:rPr lang="de-CH" altLang="fr-FR" b="1" i="0" dirty="0" smtClean="0"/>
              <a:t>Gezielt begleiten und unterstützen:</a:t>
            </a:r>
            <a:r>
              <a:rPr lang="de-CH" altLang="fr-FR" b="0" i="0" dirty="0" smtClean="0"/>
              <a:t> Flüchtlinge </a:t>
            </a:r>
            <a:r>
              <a:rPr lang="de-CH" altLang="fr-FR" dirty="0" smtClean="0"/>
              <a:t>und vorläufig Aufgenommene werden von der Einreise bis zu ihrer Integration durchgehend von Fachleuten begleitet und betreut.</a:t>
            </a:r>
          </a:p>
          <a:p>
            <a:r>
              <a:rPr lang="de-CH" altLang="fr-FR" b="1" dirty="0" smtClean="0"/>
              <a:t>Konsequent fördern und fordern: </a:t>
            </a:r>
            <a:r>
              <a:rPr lang="de-CH" altLang="fr-FR" dirty="0" smtClean="0"/>
              <a:t>Jugendliche Flüchtlinge werden auf eine nachobligatorische Ausbildung vorbereitet. Arbeitsfähige Erwachsene eignen sich das Know-how für den Einstieg ins Arbeitsleben an (z. B. über Qualifizierungsprogramme oder Arbeitseinsätze).</a:t>
            </a:r>
          </a:p>
          <a:p>
            <a:r>
              <a:rPr lang="de-CH" altLang="fr-FR" b="1" dirty="0" smtClean="0"/>
              <a:t>Vertraut machen mit den Lebensgewohnheiten in der Schweiz</a:t>
            </a:r>
            <a:r>
              <a:rPr lang="de-CH" altLang="fr-FR" dirty="0" smtClean="0"/>
              <a:t>: Der Austausch mit der einheimischen Bevölkerung wird aktiv unterstützt.</a:t>
            </a:r>
          </a:p>
          <a:p>
            <a:endParaRPr lang="de-CH" altLang="fr-FR" dirty="0" smtClean="0"/>
          </a:p>
          <a:p>
            <a:endParaRPr lang="fr-CH" altLang="fr-FR" dirty="0" smtClean="0"/>
          </a:p>
        </p:txBody>
      </p:sp>
      <p:sp>
        <p:nvSpPr>
          <p:cNvPr id="39940"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C8FDCD-F341-4632-A461-458357378740}" type="slidenum">
              <a:rPr lang="fr-CH" altLang="fr-FR" smtClean="0"/>
              <a:pPr eaLnBrk="1" hangingPunct="1">
                <a:spcBef>
                  <a:spcPct val="0"/>
                </a:spcBef>
              </a:pPr>
              <a:t>6</a:t>
            </a:fld>
            <a:endParaRPr lang="fr-CH"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p:spPr>
        <p:txBody>
          <a:bodyPr/>
          <a:lstStyle/>
          <a:p>
            <a:r>
              <a:rPr lang="fr-CH" altLang="fr-FR" dirty="0" smtClean="0"/>
              <a:t>https://www.kip-pic.ch/de/kip/integrationagenda/ </a:t>
            </a:r>
          </a:p>
        </p:txBody>
      </p:sp>
      <p:sp>
        <p:nvSpPr>
          <p:cNvPr id="44036"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C1A457-6A36-47AD-9387-C0F1A02E3AEA}" type="slidenum">
              <a:rPr lang="fr-CH" altLang="fr-FR" smtClean="0"/>
              <a:pPr eaLnBrk="1" hangingPunct="1">
                <a:spcBef>
                  <a:spcPct val="0"/>
                </a:spcBef>
              </a:pPr>
              <a:t>7</a:t>
            </a:fld>
            <a:endParaRPr lang="fr-CH"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SOZIALE UND BERUFLICHE EINGLIEDERUNGSMASSNAHMEN VON ASYLBEWERBENDEN</a:t>
            </a:r>
            <a:endParaRPr lang="de-CH" dirty="0" smtClean="0"/>
          </a:p>
          <a:p>
            <a:r>
              <a:rPr lang="de-CH" dirty="0" smtClean="0"/>
              <a:t>Diese Massnahmen haben insbesondere zum Ziel:</a:t>
            </a:r>
          </a:p>
          <a:p>
            <a:pPr marL="171450" indent="-171450">
              <a:buFont typeface="Wingdings" panose="05000000000000000000" pitchFamily="2" charset="2"/>
              <a:buChar char="ü"/>
            </a:pPr>
            <a:r>
              <a:rPr lang="de-CH" dirty="0" smtClean="0"/>
              <a:t>    Die Unabhängigkeit der Teilnehmer durch Beschäftigungs- und Ausbildungsprogramme zu fördern;</a:t>
            </a:r>
          </a:p>
          <a:p>
            <a:pPr marL="171450" indent="-171450">
              <a:buFont typeface="Wingdings" panose="05000000000000000000" pitchFamily="2" charset="2"/>
              <a:buChar char="ü"/>
            </a:pPr>
            <a:r>
              <a:rPr lang="de-CH" dirty="0" smtClean="0"/>
              <a:t>    Den Projektteilnehmern berufliche Grundkenntnisse zu vermitteln, um ihre spätere berufliche Eingliederung in der Schweiz </a:t>
            </a:r>
            <a:r>
              <a:rPr lang="de-CH" baseline="0" dirty="0" smtClean="0"/>
              <a:t> </a:t>
            </a:r>
            <a:r>
              <a:rPr lang="de-CH" dirty="0" smtClean="0"/>
              <a:t>oder in ihrem Herkunftsland zu fördern;</a:t>
            </a:r>
          </a:p>
          <a:p>
            <a:pPr marL="171450" indent="-171450">
              <a:buFont typeface="Wingdings" panose="05000000000000000000" pitchFamily="2" charset="2"/>
              <a:buChar char="ü"/>
            </a:pPr>
            <a:r>
              <a:rPr lang="de-CH" dirty="0" smtClean="0"/>
              <a:t>    Neuankömmlingen, Rückkehrwilligen und vorläufig aufgenommenen Personen Anreize zur Verbesserung ihrer Lern- und</a:t>
            </a:r>
            <a:r>
              <a:rPr lang="de-CH" baseline="0" dirty="0" smtClean="0"/>
              <a:t> </a:t>
            </a:r>
            <a:r>
              <a:rPr lang="de-CH" dirty="0" smtClean="0"/>
              <a:t>Anpassungsfähigkeiten zu bieten;</a:t>
            </a:r>
          </a:p>
          <a:p>
            <a:pPr marL="171450" indent="-171450">
              <a:buFont typeface="Wingdings" panose="05000000000000000000" pitchFamily="2" charset="2"/>
              <a:buChar char="ü"/>
            </a:pPr>
            <a:r>
              <a:rPr lang="de-CH" dirty="0" smtClean="0"/>
              <a:t>    Kompetenzen, Sachkenntnisse und Erfahrungen der Teilnehmer zu ermitteln, um nützliche Kenntnisse für ihre</a:t>
            </a:r>
            <a:r>
              <a:rPr lang="de-CH" baseline="0" dirty="0" smtClean="0"/>
              <a:t> </a:t>
            </a:r>
            <a:r>
              <a:rPr lang="de-CH" dirty="0" smtClean="0"/>
              <a:t>Wiedereingliederung zu entwickeln;</a:t>
            </a:r>
          </a:p>
          <a:p>
            <a:pPr marL="171450" indent="-171450">
              <a:buFont typeface="Wingdings" panose="05000000000000000000" pitchFamily="2" charset="2"/>
              <a:buChar char="ü"/>
            </a:pPr>
            <a:r>
              <a:rPr lang="de-CH" dirty="0" smtClean="0"/>
              <a:t>    Sicherzustellen, dass Asylbewerbende und vorläufig aufgenommene Personen einer beruflichen Tätigkeit nachgehen.</a:t>
            </a:r>
          </a:p>
          <a:p>
            <a:endParaRPr lang="de-CH" dirty="0" smtClean="0"/>
          </a:p>
          <a:p>
            <a:endParaRPr lang="de-CH" dirty="0" smtClean="0"/>
          </a:p>
          <a:p>
            <a:endParaRPr lang="de-CH"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F9AAE44A-7501-4B66-A010-B338F75D66B0}" type="slidenum">
              <a:rPr lang="fr-CH" altLang="fr-FR" smtClean="0"/>
              <a:pPr>
                <a:defRPr/>
              </a:pPr>
              <a:t>8</a:t>
            </a:fld>
            <a:endParaRPr lang="fr-CH" altLang="fr-FR"/>
          </a:p>
        </p:txBody>
      </p:sp>
    </p:spTree>
    <p:extLst>
      <p:ext uri="{BB962C8B-B14F-4D97-AF65-F5344CB8AC3E}">
        <p14:creationId xmlns:p14="http://schemas.microsoft.com/office/powerpoint/2010/main" val="6341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p:spPr>
        <p:txBody>
          <a:bodyPr/>
          <a:lstStyle/>
          <a:p>
            <a:r>
              <a:rPr lang="fr-CH" altLang="fr-FR" i="0" dirty="0" err="1" smtClean="0">
                <a:latin typeface="Arial" panose="020B0604020202020204" pitchFamily="34" charset="0"/>
              </a:rPr>
              <a:t>Das</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Amt</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für</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Asylwesen</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AfAw</a:t>
            </a:r>
            <a:r>
              <a:rPr lang="fr-CH" altLang="fr-FR" i="0" baseline="0" dirty="0" smtClean="0">
                <a:latin typeface="Arial" panose="020B0604020202020204" pitchFamily="34" charset="0"/>
              </a:rPr>
              <a:t>)</a:t>
            </a:r>
            <a:r>
              <a:rPr lang="fr-CH" altLang="fr-FR" i="0" dirty="0" smtClean="0">
                <a:latin typeface="Arial" panose="020B0604020202020204" pitchFamily="34" charset="0"/>
              </a:rPr>
              <a:t> </a:t>
            </a:r>
            <a:r>
              <a:rPr lang="fr-CH" altLang="fr-FR" i="0" dirty="0" err="1" smtClean="0">
                <a:latin typeface="Arial" panose="020B0604020202020204" pitchFamily="34" charset="0"/>
              </a:rPr>
              <a:t>setzt</a:t>
            </a:r>
            <a:r>
              <a:rPr lang="fr-CH" altLang="fr-FR" i="0" dirty="0" smtClean="0">
                <a:latin typeface="Arial" panose="020B0604020202020204" pitchFamily="34" charset="0"/>
              </a:rPr>
              <a:t> den </a:t>
            </a:r>
            <a:r>
              <a:rPr lang="fr-CH" altLang="fr-FR" i="0" dirty="0" err="1" smtClean="0">
                <a:latin typeface="Arial" panose="020B0604020202020204" pitchFamily="34" charset="0"/>
              </a:rPr>
              <a:t>Prozess</a:t>
            </a:r>
            <a:r>
              <a:rPr lang="fr-CH" altLang="fr-FR" i="0" baseline="0" dirty="0" smtClean="0">
                <a:latin typeface="Arial" panose="020B0604020202020204" pitchFamily="34" charset="0"/>
              </a:rPr>
              <a:t> der </a:t>
            </a:r>
            <a:r>
              <a:rPr lang="fr-CH" altLang="fr-FR" i="0" baseline="0" dirty="0" err="1" smtClean="0">
                <a:latin typeface="Arial" panose="020B0604020202020204" pitchFamily="34" charset="0"/>
              </a:rPr>
              <a:t>Integration</a:t>
            </a:r>
            <a:r>
              <a:rPr lang="fr-CH" altLang="fr-FR" i="0" baseline="0" dirty="0" smtClean="0">
                <a:latin typeface="Arial" panose="020B0604020202020204" pitchFamily="34" charset="0"/>
              </a:rPr>
              <a:t> Agenda Schweiz, </a:t>
            </a:r>
            <a:r>
              <a:rPr lang="fr-CH" altLang="fr-FR" i="0" baseline="0" dirty="0" err="1" smtClean="0">
                <a:latin typeface="Arial" panose="020B0604020202020204" pitchFamily="34" charset="0"/>
              </a:rPr>
              <a:t>wie</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auf</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diesem</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Schema</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aufgezeigt</a:t>
            </a:r>
            <a:r>
              <a:rPr lang="fr-CH" altLang="fr-FR" i="0" baseline="0" dirty="0" smtClean="0">
                <a:latin typeface="Arial" panose="020B0604020202020204" pitchFamily="34" charset="0"/>
              </a:rPr>
              <a:t>, </a:t>
            </a:r>
            <a:r>
              <a:rPr lang="fr-CH" altLang="fr-FR" i="0" baseline="0" dirty="0" err="1" smtClean="0">
                <a:latin typeface="Arial" panose="020B0604020202020204" pitchFamily="34" charset="0"/>
              </a:rPr>
              <a:t>im</a:t>
            </a:r>
            <a:r>
              <a:rPr lang="fr-CH" altLang="fr-FR" i="0" baseline="0" dirty="0" smtClean="0">
                <a:latin typeface="Arial" panose="020B0604020202020204" pitchFamily="34" charset="0"/>
              </a:rPr>
              <a:t> </a:t>
            </a:r>
            <a:r>
              <a:rPr lang="fr-CH" altLang="fr-FR" i="0" dirty="0" err="1" smtClean="0">
                <a:latin typeface="Arial" panose="020B0604020202020204" pitchFamily="34" charset="0"/>
              </a:rPr>
              <a:t>Kanton</a:t>
            </a:r>
            <a:r>
              <a:rPr lang="fr-CH" altLang="fr-FR" i="0" dirty="0" smtClean="0">
                <a:latin typeface="Arial" panose="020B0604020202020204" pitchFamily="34" charset="0"/>
              </a:rPr>
              <a:t> Wallis, </a:t>
            </a:r>
            <a:r>
              <a:rPr lang="fr-CH" altLang="fr-FR" i="0" dirty="0" err="1" smtClean="0">
                <a:latin typeface="Arial" panose="020B0604020202020204" pitchFamily="34" charset="0"/>
              </a:rPr>
              <a:t>um</a:t>
            </a:r>
            <a:r>
              <a:rPr lang="fr-CH" altLang="fr-FR" i="0" dirty="0" smtClean="0">
                <a:latin typeface="Arial" panose="020B0604020202020204" pitchFamily="34" charset="0"/>
              </a:rPr>
              <a:t>.  </a:t>
            </a:r>
            <a:r>
              <a:rPr lang="fr-CH" altLang="fr-FR" i="0" dirty="0" err="1" smtClean="0">
                <a:latin typeface="Arial" panose="020B0604020202020204" pitchFamily="34" charset="0"/>
              </a:rPr>
              <a:t>Detaillierte</a:t>
            </a:r>
            <a:r>
              <a:rPr lang="fr-CH" altLang="fr-FR" i="0" dirty="0" smtClean="0">
                <a:latin typeface="Arial" panose="020B0604020202020204" pitchFamily="34" charset="0"/>
              </a:rPr>
              <a:t> </a:t>
            </a:r>
            <a:r>
              <a:rPr lang="fr-CH" altLang="fr-FR" i="0" dirty="0" err="1" smtClean="0">
                <a:latin typeface="Arial" panose="020B0604020202020204" pitchFamily="34" charset="0"/>
              </a:rPr>
              <a:t>Erklärungen</a:t>
            </a:r>
            <a:r>
              <a:rPr lang="fr-CH" altLang="fr-FR" i="0" dirty="0" smtClean="0">
                <a:latin typeface="Arial" panose="020B0604020202020204" pitchFamily="34" charset="0"/>
              </a:rPr>
              <a:t> </a:t>
            </a:r>
            <a:r>
              <a:rPr lang="fr-CH" altLang="fr-FR" i="0" dirty="0" err="1" smtClean="0">
                <a:latin typeface="Arial" panose="020B0604020202020204" pitchFamily="34" charset="0"/>
              </a:rPr>
              <a:t>zu</a:t>
            </a:r>
            <a:r>
              <a:rPr lang="fr-CH" altLang="fr-FR" i="0" dirty="0" smtClean="0">
                <a:latin typeface="Arial" panose="020B0604020202020204" pitchFamily="34" charset="0"/>
              </a:rPr>
              <a:t> </a:t>
            </a:r>
            <a:r>
              <a:rPr lang="fr-CH" altLang="fr-FR" i="0" dirty="0" err="1" smtClean="0">
                <a:latin typeface="Arial" panose="020B0604020202020204" pitchFamily="34" charset="0"/>
              </a:rPr>
              <a:t>diesem</a:t>
            </a:r>
            <a:r>
              <a:rPr lang="fr-CH" altLang="fr-FR" i="0" dirty="0" smtClean="0">
                <a:latin typeface="Arial" panose="020B0604020202020204" pitchFamily="34" charset="0"/>
              </a:rPr>
              <a:t> </a:t>
            </a:r>
            <a:r>
              <a:rPr lang="fr-CH" altLang="fr-FR" i="0" dirty="0" err="1" smtClean="0">
                <a:latin typeface="Arial" panose="020B0604020202020204" pitchFamily="34" charset="0"/>
              </a:rPr>
              <a:t>Schema</a:t>
            </a:r>
            <a:r>
              <a:rPr lang="fr-CH" altLang="fr-FR" i="0" dirty="0" smtClean="0">
                <a:latin typeface="Arial" panose="020B0604020202020204" pitchFamily="34" charset="0"/>
              </a:rPr>
              <a:t> </a:t>
            </a:r>
            <a:r>
              <a:rPr lang="fr-CH" altLang="fr-FR" i="0" dirty="0" err="1" smtClean="0">
                <a:latin typeface="Arial" panose="020B0604020202020204" pitchFamily="34" charset="0"/>
              </a:rPr>
              <a:t>erhalten</a:t>
            </a:r>
            <a:r>
              <a:rPr lang="fr-CH" altLang="fr-FR" i="0" dirty="0" smtClean="0">
                <a:latin typeface="Arial" panose="020B0604020202020204" pitchFamily="34" charset="0"/>
              </a:rPr>
              <a:t> </a:t>
            </a:r>
            <a:r>
              <a:rPr lang="fr-CH" altLang="fr-FR" i="0" dirty="0" err="1" smtClean="0">
                <a:latin typeface="Arial" panose="020B0604020202020204" pitchFamily="34" charset="0"/>
              </a:rPr>
              <a:t>sie</a:t>
            </a:r>
            <a:r>
              <a:rPr lang="fr-CH" altLang="fr-FR" i="0" dirty="0" smtClean="0">
                <a:latin typeface="Arial" panose="020B0604020202020204" pitchFamily="34" charset="0"/>
              </a:rPr>
              <a:t> </a:t>
            </a:r>
            <a:r>
              <a:rPr lang="fr-CH" altLang="fr-FR" i="0" dirty="0" err="1" smtClean="0">
                <a:latin typeface="Arial" panose="020B0604020202020204" pitchFamily="34" charset="0"/>
              </a:rPr>
              <a:t>bei</a:t>
            </a:r>
            <a:r>
              <a:rPr lang="fr-CH" altLang="fr-FR" i="0" dirty="0" smtClean="0">
                <a:latin typeface="Arial" panose="020B0604020202020204" pitchFamily="34" charset="0"/>
              </a:rPr>
              <a:t> </a:t>
            </a:r>
            <a:r>
              <a:rPr lang="fr-CH" altLang="fr-FR" i="0" dirty="0" err="1" smtClean="0">
                <a:latin typeface="Arial" panose="020B0604020202020204" pitchFamily="34" charset="0"/>
              </a:rPr>
              <a:t>Interesse</a:t>
            </a:r>
            <a:r>
              <a:rPr lang="fr-CH" altLang="fr-FR" i="0" dirty="0" smtClean="0">
                <a:latin typeface="Arial" panose="020B0604020202020204" pitchFamily="34" charset="0"/>
              </a:rPr>
              <a:t> </a:t>
            </a:r>
            <a:r>
              <a:rPr lang="fr-CH" altLang="fr-FR" i="0" dirty="0" err="1" smtClean="0">
                <a:latin typeface="Arial" panose="020B0604020202020204" pitchFamily="34" charset="0"/>
              </a:rPr>
              <a:t>Anfangs</a:t>
            </a:r>
            <a:r>
              <a:rPr lang="fr-CH" altLang="fr-FR" i="0" dirty="0" smtClean="0">
                <a:latin typeface="Arial" panose="020B0604020202020204" pitchFamily="34" charset="0"/>
              </a:rPr>
              <a:t> </a:t>
            </a:r>
            <a:r>
              <a:rPr lang="fr-CH" altLang="fr-FR" i="0" dirty="0" err="1" smtClean="0">
                <a:latin typeface="Arial" panose="020B0604020202020204" pitchFamily="34" charset="0"/>
              </a:rPr>
              <a:t>Oktober</a:t>
            </a:r>
            <a:r>
              <a:rPr lang="fr-CH" altLang="fr-FR" i="0" baseline="0" dirty="0" smtClean="0">
                <a:latin typeface="Arial" panose="020B0604020202020204" pitchFamily="34" charset="0"/>
              </a:rPr>
              <a:t> in Brig</a:t>
            </a:r>
            <a:endParaRPr lang="fr-CH" altLang="fr-FR" i="0" dirty="0" smtClean="0">
              <a:latin typeface="Arial" panose="020B0604020202020204" pitchFamily="34" charset="0"/>
            </a:endParaRPr>
          </a:p>
          <a:p>
            <a:endParaRPr lang="fr-CH" altLang="fr-FR" dirty="0" smtClean="0">
              <a:latin typeface="Arial" panose="020B0604020202020204" pitchFamily="34" charset="0"/>
            </a:endParaRPr>
          </a:p>
        </p:txBody>
      </p:sp>
      <p:sp>
        <p:nvSpPr>
          <p:cNvPr id="46084" name="Espace réservé du numéro de diapositive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EF42F-0412-403B-9161-5D03BB7CF0B0}" type="slidenum">
              <a:rPr lang="fr-CH" altLang="fr-FR" smtClean="0"/>
              <a:pPr>
                <a:spcBef>
                  <a:spcPct val="0"/>
                </a:spcBef>
              </a:pPr>
              <a:t>9</a:t>
            </a:fld>
            <a:endParaRPr lang="fr-CH" altLang="fr-FR" smtClean="0"/>
          </a:p>
        </p:txBody>
      </p:sp>
    </p:spTree>
    <p:extLst>
      <p:ext uri="{BB962C8B-B14F-4D97-AF65-F5344CB8AC3E}">
        <p14:creationId xmlns:p14="http://schemas.microsoft.com/office/powerpoint/2010/main" val="400162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106569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CF09D65-546B-4030-9204-026D5F4B44D2}" type="slidenum">
              <a:rPr lang="fr-CH" altLang="fr-FR"/>
              <a:pPr>
                <a:defRPr/>
              </a:pPr>
              <a:t>‹Nr.›</a:t>
            </a:fld>
            <a:endParaRPr lang="fr-CH" altLang="fr-FR"/>
          </a:p>
        </p:txBody>
      </p:sp>
    </p:spTree>
    <p:extLst>
      <p:ext uri="{BB962C8B-B14F-4D97-AF65-F5344CB8AC3E}">
        <p14:creationId xmlns:p14="http://schemas.microsoft.com/office/powerpoint/2010/main" val="11106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EA37EF6D-0424-4173-8E79-68AEA70FCA27}" type="slidenum">
              <a:rPr lang="fr-CH" altLang="fr-FR"/>
              <a:pPr>
                <a:defRPr/>
              </a:pPr>
              <a:t>‹Nr.›</a:t>
            </a:fld>
            <a:endParaRPr lang="fr-CH" altLang="fr-FR"/>
          </a:p>
        </p:txBody>
      </p:sp>
    </p:spTree>
    <p:extLst>
      <p:ext uri="{BB962C8B-B14F-4D97-AF65-F5344CB8AC3E}">
        <p14:creationId xmlns:p14="http://schemas.microsoft.com/office/powerpoint/2010/main" val="348855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B243E97A-D346-4392-A963-BF8DF857E441}" type="slidenum">
              <a:rPr lang="fr-CH" altLang="fr-FR"/>
              <a:pPr>
                <a:defRPr/>
              </a:pPr>
              <a:t>‹Nr.›</a:t>
            </a:fld>
            <a:endParaRPr lang="fr-CH" altLang="fr-FR"/>
          </a:p>
        </p:txBody>
      </p:sp>
    </p:spTree>
    <p:extLst>
      <p:ext uri="{BB962C8B-B14F-4D97-AF65-F5344CB8AC3E}">
        <p14:creationId xmlns:p14="http://schemas.microsoft.com/office/powerpoint/2010/main" val="53378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51F0C069-D887-4995-80B8-B6CB533145D5}" type="slidenum">
              <a:rPr lang="fr-CH" altLang="fr-FR"/>
              <a:pPr>
                <a:defRPr/>
              </a:pPr>
              <a:t>‹Nr.›</a:t>
            </a:fld>
            <a:endParaRPr lang="fr-CH" altLang="fr-FR"/>
          </a:p>
        </p:txBody>
      </p:sp>
    </p:spTree>
    <p:extLst>
      <p:ext uri="{BB962C8B-B14F-4D97-AF65-F5344CB8AC3E}">
        <p14:creationId xmlns:p14="http://schemas.microsoft.com/office/powerpoint/2010/main" val="162681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387272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49B288BE-D4CF-42F1-A6B8-961DB7DBFB25}" type="slidenum">
              <a:rPr lang="fr-CH" altLang="fr-FR"/>
              <a:pPr>
                <a:defRPr/>
              </a:pPr>
              <a:t>‹Nr.›</a:t>
            </a:fld>
            <a:endParaRPr lang="fr-CH" altLang="fr-FR"/>
          </a:p>
        </p:txBody>
      </p:sp>
    </p:spTree>
    <p:extLst>
      <p:ext uri="{BB962C8B-B14F-4D97-AF65-F5344CB8AC3E}">
        <p14:creationId xmlns:p14="http://schemas.microsoft.com/office/powerpoint/2010/main" val="173020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C97C6FBC-9ECA-4076-9AC8-DC6BC7872301}" type="slidenum">
              <a:rPr lang="fr-CH" altLang="fr-FR"/>
              <a:pPr>
                <a:defRPr/>
              </a:pPr>
              <a:t>‹Nr.›</a:t>
            </a:fld>
            <a:endParaRPr lang="fr-CH" altLang="fr-FR"/>
          </a:p>
        </p:txBody>
      </p:sp>
    </p:spTree>
    <p:extLst>
      <p:ext uri="{BB962C8B-B14F-4D97-AF65-F5344CB8AC3E}">
        <p14:creationId xmlns:p14="http://schemas.microsoft.com/office/powerpoint/2010/main" val="250259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799A9AC8-5FFB-4790-8D45-87141F931D08}" type="slidenum">
              <a:rPr lang="fr-CH" altLang="fr-FR"/>
              <a:pPr>
                <a:defRPr/>
              </a:pPr>
              <a:t>‹Nr.›</a:t>
            </a:fld>
            <a:endParaRPr lang="fr-CH" altLang="fr-FR"/>
          </a:p>
        </p:txBody>
      </p:sp>
    </p:spTree>
    <p:extLst>
      <p:ext uri="{BB962C8B-B14F-4D97-AF65-F5344CB8AC3E}">
        <p14:creationId xmlns:p14="http://schemas.microsoft.com/office/powerpoint/2010/main" val="9250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2C3B4DBE-9C80-49EB-991F-8C0724399CB4}" type="slidenum">
              <a:rPr lang="fr-CH" altLang="fr-FR"/>
              <a:pPr>
                <a:defRPr/>
              </a:pPr>
              <a:t>‹Nr.›</a:t>
            </a:fld>
            <a:endParaRPr lang="fr-CH" altLang="fr-FR"/>
          </a:p>
        </p:txBody>
      </p:sp>
    </p:spTree>
    <p:extLst>
      <p:ext uri="{BB962C8B-B14F-4D97-AF65-F5344CB8AC3E}">
        <p14:creationId xmlns:p14="http://schemas.microsoft.com/office/powerpoint/2010/main" val="353965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6EDC675C-C0A3-4488-A3B1-B4E77DFB7E60}" type="slidenum">
              <a:rPr lang="fr-CH" altLang="fr-FR"/>
              <a:pPr>
                <a:defRPr/>
              </a:pPr>
              <a:t>‹Nr.›</a:t>
            </a:fld>
            <a:endParaRPr lang="fr-CH" altLang="fr-FR"/>
          </a:p>
        </p:txBody>
      </p:sp>
    </p:spTree>
    <p:extLst>
      <p:ext uri="{BB962C8B-B14F-4D97-AF65-F5344CB8AC3E}">
        <p14:creationId xmlns:p14="http://schemas.microsoft.com/office/powerpoint/2010/main" val="65262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E8FFA694-3D99-4B85-A58E-2E525304A158}" type="slidenum">
              <a:rPr lang="fr-CH" altLang="fr-FR"/>
              <a:pPr>
                <a:defRPr/>
              </a:pPr>
              <a:t>‹Nr.›</a:t>
            </a:fld>
            <a:endParaRPr lang="fr-CH" altLang="fr-FR"/>
          </a:p>
        </p:txBody>
      </p:sp>
    </p:spTree>
    <p:extLst>
      <p:ext uri="{BB962C8B-B14F-4D97-AF65-F5344CB8AC3E}">
        <p14:creationId xmlns:p14="http://schemas.microsoft.com/office/powerpoint/2010/main" val="100893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F47AD7-A568-4E61-BEE8-EB38BFCE64A3}" type="slidenum">
              <a:rPr lang="fr-CH" altLang="fr-FR"/>
              <a:pPr>
                <a:defRPr/>
              </a:pPr>
              <a:t>‹Nr.›</a:t>
            </a:fld>
            <a:endParaRPr lang="fr-CH" altLang="fr-FR"/>
          </a:p>
        </p:txBody>
      </p:sp>
    </p:spTree>
    <p:extLst>
      <p:ext uri="{BB962C8B-B14F-4D97-AF65-F5344CB8AC3E}">
        <p14:creationId xmlns:p14="http://schemas.microsoft.com/office/powerpoint/2010/main" val="1826089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66A794C2-F3E8-4FC9-AAB8-FFDD1FFBB15F}" type="slidenum">
              <a:rPr lang="fr-CH" altLang="fr-FR"/>
              <a:pPr>
                <a:defRPr/>
              </a:pPr>
              <a:t>‹Nr.›</a:t>
            </a:fld>
            <a:endParaRPr lang="fr-CH" altLang="fr-FR"/>
          </a:p>
        </p:txBody>
      </p:sp>
    </p:spTree>
    <p:extLst>
      <p:ext uri="{BB962C8B-B14F-4D97-AF65-F5344CB8AC3E}">
        <p14:creationId xmlns:p14="http://schemas.microsoft.com/office/powerpoint/2010/main" val="45138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803CAA11-AE3F-4C6C-A827-253479E9D0DB}" type="slidenum">
              <a:rPr lang="fr-CH" altLang="fr-FR"/>
              <a:pPr>
                <a:defRPr/>
              </a:pPr>
              <a:t>‹Nr.›</a:t>
            </a:fld>
            <a:endParaRPr lang="fr-CH" altLang="fr-FR"/>
          </a:p>
        </p:txBody>
      </p:sp>
    </p:spTree>
    <p:extLst>
      <p:ext uri="{BB962C8B-B14F-4D97-AF65-F5344CB8AC3E}">
        <p14:creationId xmlns:p14="http://schemas.microsoft.com/office/powerpoint/2010/main" val="292527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76C5072-0DF3-401E-97FE-33881F9DA404}" type="slidenum">
              <a:rPr lang="fr-CH" altLang="fr-FR"/>
              <a:pPr>
                <a:defRPr/>
              </a:pPr>
              <a:t>‹Nr.›</a:t>
            </a:fld>
            <a:endParaRPr lang="fr-CH" altLang="fr-FR"/>
          </a:p>
        </p:txBody>
      </p:sp>
    </p:spTree>
    <p:extLst>
      <p:ext uri="{BB962C8B-B14F-4D97-AF65-F5344CB8AC3E}">
        <p14:creationId xmlns:p14="http://schemas.microsoft.com/office/powerpoint/2010/main" val="338512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A2BB6D55-1AF1-4A22-B344-7F2008E914EC}" type="slidenum">
              <a:rPr lang="fr-CH" altLang="fr-FR"/>
              <a:pPr>
                <a:defRPr/>
              </a:pPr>
              <a:t>‹Nr.›</a:t>
            </a:fld>
            <a:endParaRPr lang="fr-CH" altLang="fr-FR"/>
          </a:p>
        </p:txBody>
      </p:sp>
    </p:spTree>
    <p:extLst>
      <p:ext uri="{BB962C8B-B14F-4D97-AF65-F5344CB8AC3E}">
        <p14:creationId xmlns:p14="http://schemas.microsoft.com/office/powerpoint/2010/main" val="1379611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C7684078-CAAA-48DB-A4D3-36BD89617444}" type="slidenum">
              <a:rPr lang="fr-CH" altLang="fr-FR"/>
              <a:pPr>
                <a:defRPr/>
              </a:pPr>
              <a:t>‹Nr.›</a:t>
            </a:fld>
            <a:endParaRPr lang="fr-CH" altLang="fr-FR"/>
          </a:p>
        </p:txBody>
      </p:sp>
    </p:spTree>
    <p:extLst>
      <p:ext uri="{BB962C8B-B14F-4D97-AF65-F5344CB8AC3E}">
        <p14:creationId xmlns:p14="http://schemas.microsoft.com/office/powerpoint/2010/main" val="978018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4F1D049-EEC4-47DE-A99B-5A4C5F855DCE}" type="slidenum">
              <a:rPr lang="fr-CH" altLang="fr-FR"/>
              <a:pPr>
                <a:defRPr/>
              </a:pPr>
              <a:t>‹Nr.›</a:t>
            </a:fld>
            <a:endParaRPr lang="fr-CH" altLang="fr-FR"/>
          </a:p>
        </p:txBody>
      </p:sp>
    </p:spTree>
    <p:extLst>
      <p:ext uri="{BB962C8B-B14F-4D97-AF65-F5344CB8AC3E}">
        <p14:creationId xmlns:p14="http://schemas.microsoft.com/office/powerpoint/2010/main" val="3739806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4254758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44CAD82A-5BEF-49CF-B200-20560300167F}" type="slidenum">
              <a:rPr lang="fr-CH" altLang="fr-FR"/>
              <a:pPr>
                <a:defRPr/>
              </a:pPr>
              <a:t>‹Nr.›</a:t>
            </a:fld>
            <a:endParaRPr lang="fr-CH" altLang="fr-FR" dirty="0"/>
          </a:p>
        </p:txBody>
      </p:sp>
    </p:spTree>
    <p:extLst>
      <p:ext uri="{BB962C8B-B14F-4D97-AF65-F5344CB8AC3E}">
        <p14:creationId xmlns:p14="http://schemas.microsoft.com/office/powerpoint/2010/main" val="2925827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4B3C340F-1309-41D6-8E6C-EEE4E4372B8A}" type="slidenum">
              <a:rPr lang="fr-CH" altLang="fr-FR"/>
              <a:pPr>
                <a:defRPr/>
              </a:pPr>
              <a:t>‹Nr.›</a:t>
            </a:fld>
            <a:endParaRPr lang="fr-CH" altLang="fr-FR" dirty="0"/>
          </a:p>
        </p:txBody>
      </p:sp>
    </p:spTree>
    <p:extLst>
      <p:ext uri="{BB962C8B-B14F-4D97-AF65-F5344CB8AC3E}">
        <p14:creationId xmlns:p14="http://schemas.microsoft.com/office/powerpoint/2010/main" val="15538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B4B7FE81-38A6-4A10-A5C5-302D3AB7553D}" type="slidenum">
              <a:rPr lang="fr-CH" altLang="fr-FR"/>
              <a:pPr>
                <a:defRPr/>
              </a:pPr>
              <a:t>‹Nr.›</a:t>
            </a:fld>
            <a:endParaRPr lang="fr-CH" altLang="fr-FR"/>
          </a:p>
        </p:txBody>
      </p:sp>
    </p:spTree>
    <p:extLst>
      <p:ext uri="{BB962C8B-B14F-4D97-AF65-F5344CB8AC3E}">
        <p14:creationId xmlns:p14="http://schemas.microsoft.com/office/powerpoint/2010/main" val="333182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7A232FBC-D7E6-4F64-ACFC-6EC160BD0DCD}" type="slidenum">
              <a:rPr lang="fr-CH" altLang="fr-FR"/>
              <a:pPr>
                <a:defRPr/>
              </a:pPr>
              <a:t>‹Nr.›</a:t>
            </a:fld>
            <a:endParaRPr lang="fr-CH" altLang="fr-FR" dirty="0"/>
          </a:p>
        </p:txBody>
      </p:sp>
    </p:spTree>
    <p:extLst>
      <p:ext uri="{BB962C8B-B14F-4D97-AF65-F5344CB8AC3E}">
        <p14:creationId xmlns:p14="http://schemas.microsoft.com/office/powerpoint/2010/main" val="2617296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D04926BF-8854-4E7B-8FE7-D6EB4FCFC680}" type="slidenum">
              <a:rPr lang="fr-CH" altLang="fr-FR"/>
              <a:pPr>
                <a:defRPr/>
              </a:pPr>
              <a:t>‹Nr.›</a:t>
            </a:fld>
            <a:endParaRPr lang="fr-CH" altLang="fr-FR" dirty="0"/>
          </a:p>
        </p:txBody>
      </p:sp>
    </p:spTree>
    <p:extLst>
      <p:ext uri="{BB962C8B-B14F-4D97-AF65-F5344CB8AC3E}">
        <p14:creationId xmlns:p14="http://schemas.microsoft.com/office/powerpoint/2010/main" val="4032050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5421D38D-B7E9-438C-BFB8-DE9631BE423B}" type="slidenum">
              <a:rPr lang="fr-CH" altLang="fr-FR"/>
              <a:pPr>
                <a:defRPr/>
              </a:pPr>
              <a:t>‹Nr.›</a:t>
            </a:fld>
            <a:endParaRPr lang="fr-CH" altLang="fr-FR" dirty="0"/>
          </a:p>
        </p:txBody>
      </p:sp>
    </p:spTree>
    <p:extLst>
      <p:ext uri="{BB962C8B-B14F-4D97-AF65-F5344CB8AC3E}">
        <p14:creationId xmlns:p14="http://schemas.microsoft.com/office/powerpoint/2010/main" val="136033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8C7E1BA-DA0F-4AFD-81B6-5758A0F98533}" type="slidenum">
              <a:rPr lang="fr-CH" altLang="fr-FR"/>
              <a:pPr>
                <a:defRPr/>
              </a:pPr>
              <a:t>‹Nr.›</a:t>
            </a:fld>
            <a:endParaRPr lang="fr-CH" altLang="fr-FR" dirty="0"/>
          </a:p>
        </p:txBody>
      </p:sp>
    </p:spTree>
    <p:extLst>
      <p:ext uri="{BB962C8B-B14F-4D97-AF65-F5344CB8AC3E}">
        <p14:creationId xmlns:p14="http://schemas.microsoft.com/office/powerpoint/2010/main" val="1489812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885D222D-647F-4770-9DE7-B40EA5E9CC02}" type="slidenum">
              <a:rPr lang="fr-CH" altLang="fr-FR"/>
              <a:pPr>
                <a:defRPr/>
              </a:pPr>
              <a:t>‹Nr.›</a:t>
            </a:fld>
            <a:endParaRPr lang="fr-CH" altLang="fr-FR" dirty="0"/>
          </a:p>
        </p:txBody>
      </p:sp>
    </p:spTree>
    <p:extLst>
      <p:ext uri="{BB962C8B-B14F-4D97-AF65-F5344CB8AC3E}">
        <p14:creationId xmlns:p14="http://schemas.microsoft.com/office/powerpoint/2010/main" val="1830531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EC7FE9A-2C24-402C-B871-658D291B7BFE}" type="slidenum">
              <a:rPr lang="fr-CH" altLang="fr-FR"/>
              <a:pPr>
                <a:defRPr/>
              </a:pPr>
              <a:t>‹Nr.›</a:t>
            </a:fld>
            <a:endParaRPr lang="fr-CH" altLang="fr-FR" dirty="0"/>
          </a:p>
        </p:txBody>
      </p:sp>
    </p:spTree>
    <p:extLst>
      <p:ext uri="{BB962C8B-B14F-4D97-AF65-F5344CB8AC3E}">
        <p14:creationId xmlns:p14="http://schemas.microsoft.com/office/powerpoint/2010/main" val="3226183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CFDF1F54-AB4E-4E48-9B49-90C72696C8CF}" type="slidenum">
              <a:rPr lang="fr-CH" altLang="fr-FR"/>
              <a:pPr>
                <a:defRPr/>
              </a:pPr>
              <a:t>‹Nr.›</a:t>
            </a:fld>
            <a:endParaRPr lang="fr-CH" altLang="fr-FR" dirty="0"/>
          </a:p>
        </p:txBody>
      </p:sp>
    </p:spTree>
    <p:extLst>
      <p:ext uri="{BB962C8B-B14F-4D97-AF65-F5344CB8AC3E}">
        <p14:creationId xmlns:p14="http://schemas.microsoft.com/office/powerpoint/2010/main" val="2046889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C0AF8381-D09B-4F9C-93D3-90834C4B9983}" type="slidenum">
              <a:rPr lang="fr-CH" altLang="fr-FR"/>
              <a:pPr>
                <a:defRPr/>
              </a:pPr>
              <a:t>‹Nr.›</a:t>
            </a:fld>
            <a:endParaRPr lang="fr-CH" altLang="fr-FR" dirty="0"/>
          </a:p>
        </p:txBody>
      </p:sp>
    </p:spTree>
    <p:extLst>
      <p:ext uri="{BB962C8B-B14F-4D97-AF65-F5344CB8AC3E}">
        <p14:creationId xmlns:p14="http://schemas.microsoft.com/office/powerpoint/2010/main" val="272165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41984CF1-7E99-49C1-A66C-07CF6EE28FD7}" type="slidenum">
              <a:rPr lang="fr-CH" altLang="fr-FR"/>
              <a:pPr>
                <a:defRPr/>
              </a:pPr>
              <a:t>‹Nr.›</a:t>
            </a:fld>
            <a:endParaRPr lang="fr-CH" altLang="fr-FR" dirty="0"/>
          </a:p>
        </p:txBody>
      </p:sp>
    </p:spTree>
    <p:extLst>
      <p:ext uri="{BB962C8B-B14F-4D97-AF65-F5344CB8AC3E}">
        <p14:creationId xmlns:p14="http://schemas.microsoft.com/office/powerpoint/2010/main" val="3599963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44825F13-328B-4F55-94E8-5BF4C97649BC}" type="slidenum">
              <a:rPr lang="fr-CH" altLang="fr-FR"/>
              <a:pPr>
                <a:defRPr/>
              </a:pPr>
              <a:t>‹Nr.›</a:t>
            </a:fld>
            <a:endParaRPr lang="fr-CH" altLang="fr-FR" dirty="0"/>
          </a:p>
        </p:txBody>
      </p:sp>
    </p:spTree>
    <p:extLst>
      <p:ext uri="{BB962C8B-B14F-4D97-AF65-F5344CB8AC3E}">
        <p14:creationId xmlns:p14="http://schemas.microsoft.com/office/powerpoint/2010/main" val="320324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C82A61DE-EA27-4BAD-884F-8EEC96A38E55}" type="slidenum">
              <a:rPr lang="fr-CH" altLang="fr-FR"/>
              <a:pPr>
                <a:defRPr/>
              </a:pPr>
              <a:t>‹Nr.›</a:t>
            </a:fld>
            <a:endParaRPr lang="fr-CH" altLang="fr-FR"/>
          </a:p>
        </p:txBody>
      </p:sp>
    </p:spTree>
    <p:extLst>
      <p:ext uri="{BB962C8B-B14F-4D97-AF65-F5344CB8AC3E}">
        <p14:creationId xmlns:p14="http://schemas.microsoft.com/office/powerpoint/2010/main" val="364164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3962547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885B2D66-2CE5-4280-ACB4-F8357D0DE3C6}" type="slidenum">
              <a:rPr lang="fr-CH" altLang="fr-FR"/>
              <a:pPr>
                <a:defRPr/>
              </a:pPr>
              <a:t>‹Nr.›</a:t>
            </a:fld>
            <a:endParaRPr lang="fr-CH" altLang="fr-FR"/>
          </a:p>
        </p:txBody>
      </p:sp>
    </p:spTree>
    <p:extLst>
      <p:ext uri="{BB962C8B-B14F-4D97-AF65-F5344CB8AC3E}">
        <p14:creationId xmlns:p14="http://schemas.microsoft.com/office/powerpoint/2010/main" val="328278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5AC016E7-117D-4652-97C3-81149E7D9A43}" type="slidenum">
              <a:rPr lang="fr-CH" altLang="fr-FR"/>
              <a:pPr>
                <a:defRPr/>
              </a:pPr>
              <a:t>‹Nr.›</a:t>
            </a:fld>
            <a:endParaRPr lang="fr-CH" altLang="fr-FR"/>
          </a:p>
        </p:txBody>
      </p:sp>
    </p:spTree>
    <p:extLst>
      <p:ext uri="{BB962C8B-B14F-4D97-AF65-F5344CB8AC3E}">
        <p14:creationId xmlns:p14="http://schemas.microsoft.com/office/powerpoint/2010/main" val="1025702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8943DC42-D476-4D19-AB6B-B1D06BEEB76B}" type="slidenum">
              <a:rPr lang="fr-CH" altLang="fr-FR"/>
              <a:pPr>
                <a:defRPr/>
              </a:pPr>
              <a:t>‹Nr.›</a:t>
            </a:fld>
            <a:endParaRPr lang="fr-CH" altLang="fr-FR"/>
          </a:p>
        </p:txBody>
      </p:sp>
    </p:spTree>
    <p:extLst>
      <p:ext uri="{BB962C8B-B14F-4D97-AF65-F5344CB8AC3E}">
        <p14:creationId xmlns:p14="http://schemas.microsoft.com/office/powerpoint/2010/main" val="1650769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F5EC265A-27C9-4DF5-BB45-7EB417049646}" type="slidenum">
              <a:rPr lang="fr-CH" altLang="fr-FR"/>
              <a:pPr>
                <a:defRPr/>
              </a:pPr>
              <a:t>‹Nr.›</a:t>
            </a:fld>
            <a:endParaRPr lang="fr-CH" altLang="fr-FR"/>
          </a:p>
        </p:txBody>
      </p:sp>
    </p:spTree>
    <p:extLst>
      <p:ext uri="{BB962C8B-B14F-4D97-AF65-F5344CB8AC3E}">
        <p14:creationId xmlns:p14="http://schemas.microsoft.com/office/powerpoint/2010/main" val="3576622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FA168AD0-7BDC-4E6D-95E5-D5018615BFFB}" type="slidenum">
              <a:rPr lang="fr-CH" altLang="fr-FR"/>
              <a:pPr>
                <a:defRPr/>
              </a:pPr>
              <a:t>‹Nr.›</a:t>
            </a:fld>
            <a:endParaRPr lang="fr-CH" altLang="fr-FR"/>
          </a:p>
        </p:txBody>
      </p:sp>
    </p:spTree>
    <p:extLst>
      <p:ext uri="{BB962C8B-B14F-4D97-AF65-F5344CB8AC3E}">
        <p14:creationId xmlns:p14="http://schemas.microsoft.com/office/powerpoint/2010/main" val="642631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5B8780-11C8-49B9-8F6F-C50531A0B191}" type="slidenum">
              <a:rPr lang="fr-CH" altLang="fr-FR"/>
              <a:pPr>
                <a:defRPr/>
              </a:pPr>
              <a:t>‹Nr.›</a:t>
            </a:fld>
            <a:endParaRPr lang="fr-CH" altLang="fr-FR"/>
          </a:p>
        </p:txBody>
      </p:sp>
    </p:spTree>
    <p:extLst>
      <p:ext uri="{BB962C8B-B14F-4D97-AF65-F5344CB8AC3E}">
        <p14:creationId xmlns:p14="http://schemas.microsoft.com/office/powerpoint/2010/main" val="3294303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AEC41DA5-7704-469A-8822-A0AC81C0BE95}" type="slidenum">
              <a:rPr lang="fr-CH" altLang="fr-FR"/>
              <a:pPr>
                <a:defRPr/>
              </a:pPr>
              <a:t>‹Nr.›</a:t>
            </a:fld>
            <a:endParaRPr lang="fr-CH" altLang="fr-FR"/>
          </a:p>
        </p:txBody>
      </p:sp>
    </p:spTree>
    <p:extLst>
      <p:ext uri="{BB962C8B-B14F-4D97-AF65-F5344CB8AC3E}">
        <p14:creationId xmlns:p14="http://schemas.microsoft.com/office/powerpoint/2010/main" val="1091670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FF64FCB-E58F-43A3-9E4D-1D1CA42681EE}" type="slidenum">
              <a:rPr lang="fr-CH" altLang="fr-FR"/>
              <a:pPr>
                <a:defRPr/>
              </a:pPr>
              <a:t>‹Nr.›</a:t>
            </a:fld>
            <a:endParaRPr lang="fr-CH" altLang="fr-FR"/>
          </a:p>
        </p:txBody>
      </p:sp>
    </p:spTree>
    <p:extLst>
      <p:ext uri="{BB962C8B-B14F-4D97-AF65-F5344CB8AC3E}">
        <p14:creationId xmlns:p14="http://schemas.microsoft.com/office/powerpoint/2010/main" val="3748769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134467E-1A78-4285-82AC-D61E4EF9AB07}" type="slidenum">
              <a:rPr lang="fr-CH" altLang="fr-FR"/>
              <a:pPr>
                <a:defRPr/>
              </a:pPr>
              <a:t>‹Nr.›</a:t>
            </a:fld>
            <a:endParaRPr lang="fr-CH" altLang="fr-FR"/>
          </a:p>
        </p:txBody>
      </p:sp>
    </p:spTree>
    <p:extLst>
      <p:ext uri="{BB962C8B-B14F-4D97-AF65-F5344CB8AC3E}">
        <p14:creationId xmlns:p14="http://schemas.microsoft.com/office/powerpoint/2010/main" val="376936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FC27EA25-344C-4A7B-A0E7-D58F56EA0004}" type="slidenum">
              <a:rPr lang="fr-CH" altLang="fr-FR"/>
              <a:pPr>
                <a:defRPr/>
              </a:pPr>
              <a:t>‹Nr.›</a:t>
            </a:fld>
            <a:endParaRPr lang="fr-CH" altLang="fr-FR"/>
          </a:p>
        </p:txBody>
      </p:sp>
    </p:spTree>
    <p:extLst>
      <p:ext uri="{BB962C8B-B14F-4D97-AF65-F5344CB8AC3E}">
        <p14:creationId xmlns:p14="http://schemas.microsoft.com/office/powerpoint/2010/main" val="948601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C1DD873A-48A2-4100-BF44-56E787FC6880}" type="slidenum">
              <a:rPr lang="fr-CH" altLang="fr-FR"/>
              <a:pPr>
                <a:defRPr/>
              </a:pPr>
              <a:t>‹Nr.›</a:t>
            </a:fld>
            <a:endParaRPr lang="fr-CH" altLang="fr-FR"/>
          </a:p>
        </p:txBody>
      </p:sp>
    </p:spTree>
    <p:extLst>
      <p:ext uri="{BB962C8B-B14F-4D97-AF65-F5344CB8AC3E}">
        <p14:creationId xmlns:p14="http://schemas.microsoft.com/office/powerpoint/2010/main" val="400728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00524983-CCBF-41D1-AD3F-F19FB341F281}" type="slidenum">
              <a:rPr lang="fr-CH" altLang="fr-FR"/>
              <a:pPr>
                <a:defRPr/>
              </a:pPr>
              <a:t>‹Nr.›</a:t>
            </a:fld>
            <a:endParaRPr lang="fr-CH" altLang="fr-FR"/>
          </a:p>
        </p:txBody>
      </p:sp>
    </p:spTree>
    <p:extLst>
      <p:ext uri="{BB962C8B-B14F-4D97-AF65-F5344CB8AC3E}">
        <p14:creationId xmlns:p14="http://schemas.microsoft.com/office/powerpoint/2010/main" val="24008255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DFFC6D5B-F255-4686-83A9-DA2900282991}" type="slidenum">
              <a:rPr lang="fr-CH" altLang="fr-FR"/>
              <a:pPr>
                <a:defRPr/>
              </a:pPr>
              <a:t>‹Nr.›</a:t>
            </a:fld>
            <a:endParaRPr lang="fr-CH" altLang="fr-FR"/>
          </a:p>
        </p:txBody>
      </p:sp>
    </p:spTree>
    <p:extLst>
      <p:ext uri="{BB962C8B-B14F-4D97-AF65-F5344CB8AC3E}">
        <p14:creationId xmlns:p14="http://schemas.microsoft.com/office/powerpoint/2010/main" val="1075914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2542709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1D387B91-4CDB-4C1F-B18D-C5BDDA5CC343}" type="slidenum">
              <a:rPr lang="fr-CH" altLang="fr-FR"/>
              <a:pPr>
                <a:defRPr/>
              </a:pPr>
              <a:t>‹Nr.›</a:t>
            </a:fld>
            <a:endParaRPr lang="fr-CH" altLang="fr-FR"/>
          </a:p>
        </p:txBody>
      </p:sp>
    </p:spTree>
    <p:extLst>
      <p:ext uri="{BB962C8B-B14F-4D97-AF65-F5344CB8AC3E}">
        <p14:creationId xmlns:p14="http://schemas.microsoft.com/office/powerpoint/2010/main" val="2919690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306FD845-3BDD-4117-A4AF-6C3148F36569}" type="slidenum">
              <a:rPr lang="fr-CH" altLang="fr-FR"/>
              <a:pPr>
                <a:defRPr/>
              </a:pPr>
              <a:t>‹Nr.›</a:t>
            </a:fld>
            <a:endParaRPr lang="fr-CH" altLang="fr-FR"/>
          </a:p>
        </p:txBody>
      </p:sp>
    </p:spTree>
    <p:extLst>
      <p:ext uri="{BB962C8B-B14F-4D97-AF65-F5344CB8AC3E}">
        <p14:creationId xmlns:p14="http://schemas.microsoft.com/office/powerpoint/2010/main" val="1836498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3EDBC4F2-52C6-4A7F-ACE3-989A1BB53CED}" type="slidenum">
              <a:rPr lang="fr-CH" altLang="fr-FR"/>
              <a:pPr>
                <a:defRPr/>
              </a:pPr>
              <a:t>‹Nr.›</a:t>
            </a:fld>
            <a:endParaRPr lang="fr-CH" altLang="fr-FR"/>
          </a:p>
        </p:txBody>
      </p:sp>
    </p:spTree>
    <p:extLst>
      <p:ext uri="{BB962C8B-B14F-4D97-AF65-F5344CB8AC3E}">
        <p14:creationId xmlns:p14="http://schemas.microsoft.com/office/powerpoint/2010/main" val="1206025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FD8C69B-2649-44CA-BF1B-A05BA53432B7}" type="slidenum">
              <a:rPr lang="fr-CH" altLang="fr-FR"/>
              <a:pPr>
                <a:defRPr/>
              </a:pPr>
              <a:t>‹Nr.›</a:t>
            </a:fld>
            <a:endParaRPr lang="fr-CH" altLang="fr-FR"/>
          </a:p>
        </p:txBody>
      </p:sp>
    </p:spTree>
    <p:extLst>
      <p:ext uri="{BB962C8B-B14F-4D97-AF65-F5344CB8AC3E}">
        <p14:creationId xmlns:p14="http://schemas.microsoft.com/office/powerpoint/2010/main" val="1319738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445042B3-35AD-4777-927D-F0E7C62AAF31}" type="slidenum">
              <a:rPr lang="fr-CH" altLang="fr-FR"/>
              <a:pPr>
                <a:defRPr/>
              </a:pPr>
              <a:t>‹Nr.›</a:t>
            </a:fld>
            <a:endParaRPr lang="fr-CH" altLang="fr-FR"/>
          </a:p>
        </p:txBody>
      </p:sp>
    </p:spTree>
    <p:extLst>
      <p:ext uri="{BB962C8B-B14F-4D97-AF65-F5344CB8AC3E}">
        <p14:creationId xmlns:p14="http://schemas.microsoft.com/office/powerpoint/2010/main" val="3929656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6BBBDDD-44FD-45F9-9573-364E870D7B99}" type="slidenum">
              <a:rPr lang="fr-CH" altLang="fr-FR"/>
              <a:pPr>
                <a:defRPr/>
              </a:pPr>
              <a:t>‹Nr.›</a:t>
            </a:fld>
            <a:endParaRPr lang="fr-CH" altLang="fr-FR"/>
          </a:p>
        </p:txBody>
      </p:sp>
    </p:spTree>
    <p:extLst>
      <p:ext uri="{BB962C8B-B14F-4D97-AF65-F5344CB8AC3E}">
        <p14:creationId xmlns:p14="http://schemas.microsoft.com/office/powerpoint/2010/main" val="208332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C7D69E04-9BD7-4DEB-BEEF-524B9D23429A}" type="slidenum">
              <a:rPr lang="fr-CH" altLang="fr-FR"/>
              <a:pPr>
                <a:defRPr/>
              </a:pPr>
              <a:t>‹Nr.›</a:t>
            </a:fld>
            <a:endParaRPr lang="fr-CH" altLang="fr-FR"/>
          </a:p>
        </p:txBody>
      </p:sp>
    </p:spTree>
    <p:extLst>
      <p:ext uri="{BB962C8B-B14F-4D97-AF65-F5344CB8AC3E}">
        <p14:creationId xmlns:p14="http://schemas.microsoft.com/office/powerpoint/2010/main" val="2250394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DF3BCF9-FD97-496E-BC29-D649E4CCD4AF}" type="slidenum">
              <a:rPr lang="fr-CH" altLang="fr-FR"/>
              <a:pPr>
                <a:defRPr/>
              </a:pPr>
              <a:t>‹Nr.›</a:t>
            </a:fld>
            <a:endParaRPr lang="fr-CH" altLang="fr-FR"/>
          </a:p>
        </p:txBody>
      </p:sp>
    </p:spTree>
    <p:extLst>
      <p:ext uri="{BB962C8B-B14F-4D97-AF65-F5344CB8AC3E}">
        <p14:creationId xmlns:p14="http://schemas.microsoft.com/office/powerpoint/2010/main" val="1672446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B47815A-AE84-4259-B6A2-DCCCDE9F5340}" type="slidenum">
              <a:rPr lang="fr-CH" altLang="fr-FR"/>
              <a:pPr>
                <a:defRPr/>
              </a:pPr>
              <a:t>‹Nr.›</a:t>
            </a:fld>
            <a:endParaRPr lang="fr-CH" altLang="fr-FR"/>
          </a:p>
        </p:txBody>
      </p:sp>
    </p:spTree>
    <p:extLst>
      <p:ext uri="{BB962C8B-B14F-4D97-AF65-F5344CB8AC3E}">
        <p14:creationId xmlns:p14="http://schemas.microsoft.com/office/powerpoint/2010/main" val="143898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21186126-A21A-4890-8F14-B356CB1436E5}" type="slidenum">
              <a:rPr lang="fr-CH" altLang="fr-FR"/>
              <a:pPr>
                <a:defRPr/>
              </a:pPr>
              <a:t>‹Nr.›</a:t>
            </a:fld>
            <a:endParaRPr lang="fr-CH" altLang="fr-FR"/>
          </a:p>
        </p:txBody>
      </p:sp>
    </p:spTree>
    <p:extLst>
      <p:ext uri="{BB962C8B-B14F-4D97-AF65-F5344CB8AC3E}">
        <p14:creationId xmlns:p14="http://schemas.microsoft.com/office/powerpoint/2010/main" val="1630919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4C788AFB-5A18-4443-84B6-003CFB21387D}" type="slidenum">
              <a:rPr lang="fr-CH" altLang="fr-FR"/>
              <a:pPr>
                <a:defRPr/>
              </a:pPr>
              <a:t>‹Nr.›</a:t>
            </a:fld>
            <a:endParaRPr lang="fr-CH" altLang="fr-FR"/>
          </a:p>
        </p:txBody>
      </p:sp>
    </p:spTree>
    <p:extLst>
      <p:ext uri="{BB962C8B-B14F-4D97-AF65-F5344CB8AC3E}">
        <p14:creationId xmlns:p14="http://schemas.microsoft.com/office/powerpoint/2010/main" val="1795173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59B9F208-2072-4686-9940-2069666B0BE9}" type="slidenum">
              <a:rPr lang="fr-CH" altLang="fr-FR"/>
              <a:pPr>
                <a:defRPr/>
              </a:pPr>
              <a:t>‹Nr.›</a:t>
            </a:fld>
            <a:endParaRPr lang="fr-CH" altLang="fr-FR"/>
          </a:p>
        </p:txBody>
      </p:sp>
    </p:spTree>
    <p:extLst>
      <p:ext uri="{BB962C8B-B14F-4D97-AF65-F5344CB8AC3E}">
        <p14:creationId xmlns:p14="http://schemas.microsoft.com/office/powerpoint/2010/main" val="2933305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ABFB088-24B5-4899-A465-A6695631D74C}" type="slidenum">
              <a:rPr lang="fr-CH" altLang="fr-FR"/>
              <a:pPr>
                <a:defRPr/>
              </a:pPr>
              <a:t>‹Nr.›</a:t>
            </a:fld>
            <a:endParaRPr lang="fr-CH" altLang="fr-FR"/>
          </a:p>
        </p:txBody>
      </p:sp>
    </p:spTree>
    <p:extLst>
      <p:ext uri="{BB962C8B-B14F-4D97-AF65-F5344CB8AC3E}">
        <p14:creationId xmlns:p14="http://schemas.microsoft.com/office/powerpoint/2010/main" val="2065225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1996769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5FB6A65-B123-4D16-8F25-BD47CCF6C572}" type="slidenum">
              <a:rPr lang="fr-CH" altLang="fr-FR"/>
              <a:pPr>
                <a:defRPr/>
              </a:pPr>
              <a:t>‹Nr.›</a:t>
            </a:fld>
            <a:endParaRPr lang="fr-CH" altLang="fr-FR"/>
          </a:p>
        </p:txBody>
      </p:sp>
    </p:spTree>
    <p:extLst>
      <p:ext uri="{BB962C8B-B14F-4D97-AF65-F5344CB8AC3E}">
        <p14:creationId xmlns:p14="http://schemas.microsoft.com/office/powerpoint/2010/main" val="196046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F6AE378C-CF5E-479B-AA2F-6882E3E6F5E0}" type="slidenum">
              <a:rPr lang="fr-CH" altLang="fr-FR"/>
              <a:pPr>
                <a:defRPr/>
              </a:pPr>
              <a:t>‹Nr.›</a:t>
            </a:fld>
            <a:endParaRPr lang="fr-CH" altLang="fr-FR"/>
          </a:p>
        </p:txBody>
      </p:sp>
    </p:spTree>
    <p:extLst>
      <p:ext uri="{BB962C8B-B14F-4D97-AF65-F5344CB8AC3E}">
        <p14:creationId xmlns:p14="http://schemas.microsoft.com/office/powerpoint/2010/main" val="1149835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0C8DD334-E084-48E0-B305-4BDF9D11B766}" type="slidenum">
              <a:rPr lang="fr-CH" altLang="fr-FR"/>
              <a:pPr>
                <a:defRPr/>
              </a:pPr>
              <a:t>‹Nr.›</a:t>
            </a:fld>
            <a:endParaRPr lang="fr-CH" altLang="fr-FR"/>
          </a:p>
        </p:txBody>
      </p:sp>
    </p:spTree>
    <p:extLst>
      <p:ext uri="{BB962C8B-B14F-4D97-AF65-F5344CB8AC3E}">
        <p14:creationId xmlns:p14="http://schemas.microsoft.com/office/powerpoint/2010/main" val="311903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CE0AE0B-A63B-4A74-9F81-29D50173D5EE}" type="slidenum">
              <a:rPr lang="fr-CH" altLang="fr-FR"/>
              <a:pPr>
                <a:defRPr/>
              </a:pPr>
              <a:t>‹Nr.›</a:t>
            </a:fld>
            <a:endParaRPr lang="fr-CH" altLang="fr-FR"/>
          </a:p>
        </p:txBody>
      </p:sp>
    </p:spTree>
    <p:extLst>
      <p:ext uri="{BB962C8B-B14F-4D97-AF65-F5344CB8AC3E}">
        <p14:creationId xmlns:p14="http://schemas.microsoft.com/office/powerpoint/2010/main" val="1948632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53500B58-B42E-40C8-BBF1-B17B57E09D4A}" type="slidenum">
              <a:rPr lang="fr-CH" altLang="fr-FR"/>
              <a:pPr>
                <a:defRPr/>
              </a:pPr>
              <a:t>‹Nr.›</a:t>
            </a:fld>
            <a:endParaRPr lang="fr-CH" altLang="fr-FR"/>
          </a:p>
        </p:txBody>
      </p:sp>
    </p:spTree>
    <p:extLst>
      <p:ext uri="{BB962C8B-B14F-4D97-AF65-F5344CB8AC3E}">
        <p14:creationId xmlns:p14="http://schemas.microsoft.com/office/powerpoint/2010/main" val="3340140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69A22421-3B0E-4989-AF37-6FBFB4E2B968}" type="slidenum">
              <a:rPr lang="fr-CH" altLang="fr-FR"/>
              <a:pPr>
                <a:defRPr/>
              </a:pPr>
              <a:t>‹Nr.›</a:t>
            </a:fld>
            <a:endParaRPr lang="fr-CH" altLang="fr-FR"/>
          </a:p>
        </p:txBody>
      </p:sp>
    </p:spTree>
    <p:extLst>
      <p:ext uri="{BB962C8B-B14F-4D97-AF65-F5344CB8AC3E}">
        <p14:creationId xmlns:p14="http://schemas.microsoft.com/office/powerpoint/2010/main" val="394425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7F615BA-E3D3-4020-8873-1D74FE472157}" type="slidenum">
              <a:rPr lang="fr-CH" altLang="fr-FR"/>
              <a:pPr>
                <a:defRPr/>
              </a:pPr>
              <a:t>‹Nr.›</a:t>
            </a:fld>
            <a:endParaRPr lang="fr-CH" altLang="fr-FR"/>
          </a:p>
        </p:txBody>
      </p:sp>
    </p:spTree>
    <p:extLst>
      <p:ext uri="{BB962C8B-B14F-4D97-AF65-F5344CB8AC3E}">
        <p14:creationId xmlns:p14="http://schemas.microsoft.com/office/powerpoint/2010/main" val="16357148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9B182B9F-BA98-49B8-92F5-8B23CBAC7536}" type="slidenum">
              <a:rPr lang="fr-CH" altLang="fr-FR"/>
              <a:pPr>
                <a:defRPr/>
              </a:pPr>
              <a:t>‹Nr.›</a:t>
            </a:fld>
            <a:endParaRPr lang="fr-CH" altLang="fr-FR"/>
          </a:p>
        </p:txBody>
      </p:sp>
    </p:spTree>
    <p:extLst>
      <p:ext uri="{BB962C8B-B14F-4D97-AF65-F5344CB8AC3E}">
        <p14:creationId xmlns:p14="http://schemas.microsoft.com/office/powerpoint/2010/main" val="4055357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5C292D1-4E70-4614-8785-79947EA03539}" type="slidenum">
              <a:rPr lang="fr-CH" altLang="fr-FR"/>
              <a:pPr>
                <a:defRPr/>
              </a:pPr>
              <a:t>‹Nr.›</a:t>
            </a:fld>
            <a:endParaRPr lang="fr-CH" altLang="fr-FR"/>
          </a:p>
        </p:txBody>
      </p:sp>
    </p:spTree>
    <p:extLst>
      <p:ext uri="{BB962C8B-B14F-4D97-AF65-F5344CB8AC3E}">
        <p14:creationId xmlns:p14="http://schemas.microsoft.com/office/powerpoint/2010/main" val="616021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A43B5401-B517-4199-AF1A-57E1FBE879D0}" type="slidenum">
              <a:rPr lang="fr-CH" altLang="fr-FR"/>
              <a:pPr>
                <a:defRPr/>
              </a:pPr>
              <a:t>‹Nr.›</a:t>
            </a:fld>
            <a:endParaRPr lang="fr-CH" altLang="fr-FR"/>
          </a:p>
        </p:txBody>
      </p:sp>
    </p:spTree>
    <p:extLst>
      <p:ext uri="{BB962C8B-B14F-4D97-AF65-F5344CB8AC3E}">
        <p14:creationId xmlns:p14="http://schemas.microsoft.com/office/powerpoint/2010/main" val="1846347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CF9F0FB-926F-4336-9A04-4B088098C2DF}" type="slidenum">
              <a:rPr lang="fr-CH" altLang="fr-FR"/>
              <a:pPr>
                <a:defRPr/>
              </a:pPr>
              <a:t>‹Nr.›</a:t>
            </a:fld>
            <a:endParaRPr lang="fr-CH" altLang="fr-FR"/>
          </a:p>
        </p:txBody>
      </p:sp>
    </p:spTree>
    <p:extLst>
      <p:ext uri="{BB962C8B-B14F-4D97-AF65-F5344CB8AC3E}">
        <p14:creationId xmlns:p14="http://schemas.microsoft.com/office/powerpoint/2010/main" val="1884948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DF060650-B91B-4DCA-891A-52C3C307967E}" type="slidenum">
              <a:rPr lang="fr-CH" altLang="fr-FR"/>
              <a:pPr>
                <a:defRPr/>
              </a:pPr>
              <a:t>‹Nr.›</a:t>
            </a:fld>
            <a:endParaRPr lang="fr-CH" altLang="fr-FR"/>
          </a:p>
        </p:txBody>
      </p:sp>
    </p:spTree>
    <p:extLst>
      <p:ext uri="{BB962C8B-B14F-4D97-AF65-F5344CB8AC3E}">
        <p14:creationId xmlns:p14="http://schemas.microsoft.com/office/powerpoint/2010/main" val="2127033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324D2D15-31CE-45A4-A916-6B3644D5DB36}" type="slidenum">
              <a:rPr lang="fr-CH" altLang="fr-FR"/>
              <a:pPr>
                <a:defRPr/>
              </a:pPr>
              <a:t>‹Nr.›</a:t>
            </a:fld>
            <a:endParaRPr lang="fr-CH" altLang="fr-FR"/>
          </a:p>
        </p:txBody>
      </p:sp>
    </p:spTree>
    <p:extLst>
      <p:ext uri="{BB962C8B-B14F-4D97-AF65-F5344CB8AC3E}">
        <p14:creationId xmlns:p14="http://schemas.microsoft.com/office/powerpoint/2010/main" val="31281898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212334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1180CF4-FAF3-4C06-B187-3927FB333C64}" type="slidenum">
              <a:rPr lang="fr-CH" altLang="fr-FR"/>
              <a:pPr>
                <a:defRPr/>
              </a:pPr>
              <a:t>‹Nr.›</a:t>
            </a:fld>
            <a:endParaRPr lang="fr-CH" altLang="fr-FR"/>
          </a:p>
        </p:txBody>
      </p:sp>
    </p:spTree>
    <p:extLst>
      <p:ext uri="{BB962C8B-B14F-4D97-AF65-F5344CB8AC3E}">
        <p14:creationId xmlns:p14="http://schemas.microsoft.com/office/powerpoint/2010/main" val="2917634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AAA70649-2BBE-48E0-BAF2-EBDF32AB9B28}" type="slidenum">
              <a:rPr lang="fr-CH" altLang="fr-FR"/>
              <a:pPr>
                <a:defRPr/>
              </a:pPr>
              <a:t>‹Nr.›</a:t>
            </a:fld>
            <a:endParaRPr lang="fr-CH" altLang="fr-FR"/>
          </a:p>
        </p:txBody>
      </p:sp>
    </p:spTree>
    <p:extLst>
      <p:ext uri="{BB962C8B-B14F-4D97-AF65-F5344CB8AC3E}">
        <p14:creationId xmlns:p14="http://schemas.microsoft.com/office/powerpoint/2010/main" val="695165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A85AA678-BA0F-4A25-A7B0-EFBFB33DA7B5}" type="slidenum">
              <a:rPr lang="fr-CH" altLang="fr-FR"/>
              <a:pPr>
                <a:defRPr/>
              </a:pPr>
              <a:t>‹Nr.›</a:t>
            </a:fld>
            <a:endParaRPr lang="fr-CH" altLang="fr-FR"/>
          </a:p>
        </p:txBody>
      </p:sp>
    </p:spTree>
    <p:extLst>
      <p:ext uri="{BB962C8B-B14F-4D97-AF65-F5344CB8AC3E}">
        <p14:creationId xmlns:p14="http://schemas.microsoft.com/office/powerpoint/2010/main" val="276680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979BA909-E8DA-466E-827B-B507700E21F6}" type="slidenum">
              <a:rPr lang="fr-CH" altLang="fr-FR"/>
              <a:pPr>
                <a:defRPr/>
              </a:pPr>
              <a:t>‹Nr.›</a:t>
            </a:fld>
            <a:endParaRPr lang="fr-CH" altLang="fr-FR"/>
          </a:p>
        </p:txBody>
      </p:sp>
    </p:spTree>
    <p:extLst>
      <p:ext uri="{BB962C8B-B14F-4D97-AF65-F5344CB8AC3E}">
        <p14:creationId xmlns:p14="http://schemas.microsoft.com/office/powerpoint/2010/main" val="1810223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E666EE4E-B66A-46B1-8B43-B350E53F079D}" type="slidenum">
              <a:rPr lang="fr-CH" altLang="fr-FR"/>
              <a:pPr>
                <a:defRPr/>
              </a:pPr>
              <a:t>‹Nr.›</a:t>
            </a:fld>
            <a:endParaRPr lang="fr-CH" altLang="fr-FR"/>
          </a:p>
        </p:txBody>
      </p:sp>
    </p:spTree>
    <p:extLst>
      <p:ext uri="{BB962C8B-B14F-4D97-AF65-F5344CB8AC3E}">
        <p14:creationId xmlns:p14="http://schemas.microsoft.com/office/powerpoint/2010/main" val="3308949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C792757-BAC4-4C12-B592-9B1932DEB31B}" type="slidenum">
              <a:rPr lang="fr-CH" altLang="fr-FR"/>
              <a:pPr>
                <a:defRPr/>
              </a:pPr>
              <a:t>‹Nr.›</a:t>
            </a:fld>
            <a:endParaRPr lang="fr-CH" altLang="fr-FR"/>
          </a:p>
        </p:txBody>
      </p:sp>
    </p:spTree>
    <p:extLst>
      <p:ext uri="{BB962C8B-B14F-4D97-AF65-F5344CB8AC3E}">
        <p14:creationId xmlns:p14="http://schemas.microsoft.com/office/powerpoint/2010/main" val="1215374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1424B72-5F9B-44E6-BA32-71E7D8B80B24}" type="slidenum">
              <a:rPr lang="fr-CH" altLang="fr-FR"/>
              <a:pPr>
                <a:defRPr/>
              </a:pPr>
              <a:t>‹Nr.›</a:t>
            </a:fld>
            <a:endParaRPr lang="fr-CH" altLang="fr-FR"/>
          </a:p>
        </p:txBody>
      </p:sp>
    </p:spTree>
    <p:extLst>
      <p:ext uri="{BB962C8B-B14F-4D97-AF65-F5344CB8AC3E}">
        <p14:creationId xmlns:p14="http://schemas.microsoft.com/office/powerpoint/2010/main" val="2728061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0F392CE2-1BE1-475A-894A-2FE764BB48BA}" type="slidenum">
              <a:rPr lang="fr-CH" altLang="fr-FR"/>
              <a:pPr>
                <a:defRPr/>
              </a:pPr>
              <a:t>‹Nr.›</a:t>
            </a:fld>
            <a:endParaRPr lang="fr-CH" altLang="fr-FR"/>
          </a:p>
        </p:txBody>
      </p:sp>
    </p:spTree>
    <p:extLst>
      <p:ext uri="{BB962C8B-B14F-4D97-AF65-F5344CB8AC3E}">
        <p14:creationId xmlns:p14="http://schemas.microsoft.com/office/powerpoint/2010/main" val="35474588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D0AD993D-4518-4CDC-BA10-8756FCF596A2}" type="slidenum">
              <a:rPr lang="fr-CH" altLang="fr-FR"/>
              <a:pPr>
                <a:defRPr/>
              </a:pPr>
              <a:t>‹Nr.›</a:t>
            </a:fld>
            <a:endParaRPr lang="fr-CH" altLang="fr-FR"/>
          </a:p>
        </p:txBody>
      </p:sp>
    </p:spTree>
    <p:extLst>
      <p:ext uri="{BB962C8B-B14F-4D97-AF65-F5344CB8AC3E}">
        <p14:creationId xmlns:p14="http://schemas.microsoft.com/office/powerpoint/2010/main" val="37337944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3994DD69-BE0C-4F98-BE5A-8A84EF9CFD57}" type="slidenum">
              <a:rPr lang="fr-CH" altLang="fr-FR"/>
              <a:pPr>
                <a:defRPr/>
              </a:pPr>
              <a:t>‹Nr.›</a:t>
            </a:fld>
            <a:endParaRPr lang="fr-CH" altLang="fr-FR"/>
          </a:p>
        </p:txBody>
      </p:sp>
    </p:spTree>
    <p:extLst>
      <p:ext uri="{BB962C8B-B14F-4D97-AF65-F5344CB8AC3E}">
        <p14:creationId xmlns:p14="http://schemas.microsoft.com/office/powerpoint/2010/main" val="36409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CE22257F-F8C3-4E1F-B585-668ACAA12A9D}" type="slidenum">
              <a:rPr lang="fr-CH" altLang="fr-FR"/>
              <a:pPr>
                <a:defRPr/>
              </a:pPr>
              <a:t>‹Nr.›</a:t>
            </a:fld>
            <a:endParaRPr lang="fr-CH" altLang="fr-FR"/>
          </a:p>
        </p:txBody>
      </p:sp>
    </p:spTree>
    <p:extLst>
      <p:ext uri="{BB962C8B-B14F-4D97-AF65-F5344CB8AC3E}">
        <p14:creationId xmlns:p14="http://schemas.microsoft.com/office/powerpoint/2010/main" val="29053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B50407F-3DC1-443C-8294-054AEDC30D82}" type="slidenum">
              <a:rPr lang="fr-CH" altLang="fr-FR"/>
              <a:pPr>
                <a:defRPr/>
              </a:pPr>
              <a:t>‹Nr.›</a:t>
            </a:fld>
            <a:endParaRPr lang="fr-CH" altLang="fr-FR"/>
          </a:p>
        </p:txBody>
      </p:sp>
    </p:spTree>
    <p:extLst>
      <p:ext uri="{BB962C8B-B14F-4D97-AF65-F5344CB8AC3E}">
        <p14:creationId xmlns:p14="http://schemas.microsoft.com/office/powerpoint/2010/main" val="13820165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15900"/>
            <a:ext cx="8435975" cy="519113"/>
          </a:xfrm>
        </p:spPr>
        <p:txBody>
          <a:bodyPr/>
          <a:lstStyle/>
          <a:p>
            <a:r>
              <a:rPr lang="fr-FR" smtClean="0"/>
              <a:t>Modifiez le style du titre</a:t>
            </a:r>
            <a:endParaRPr lang="fr-CH"/>
          </a:p>
        </p:txBody>
      </p:sp>
      <p:sp>
        <p:nvSpPr>
          <p:cNvPr id="3" name="Espace réservé du texte 2"/>
          <p:cNvSpPr>
            <a:spLocks noGrp="1"/>
          </p:cNvSpPr>
          <p:nvPr>
            <p:ph type="body" sz="half" idx="1"/>
          </p:nvPr>
        </p:nvSpPr>
        <p:spPr>
          <a:xfrm>
            <a:off x="468313" y="1125538"/>
            <a:ext cx="4135437"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F914490E-8EAE-4108-BFD2-D249EFD6389A}" type="slidenum">
              <a:rPr lang="fr-CH" altLang="fr-FR"/>
              <a:pPr>
                <a:defRPr/>
              </a:pPr>
              <a:t>‹Nr.›</a:t>
            </a:fld>
            <a:endParaRPr lang="fr-CH" altLang="fr-FR"/>
          </a:p>
        </p:txBody>
      </p:sp>
    </p:spTree>
    <p:extLst>
      <p:ext uri="{BB962C8B-B14F-4D97-AF65-F5344CB8AC3E}">
        <p14:creationId xmlns:p14="http://schemas.microsoft.com/office/powerpoint/2010/main" val="2878639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15900"/>
            <a:ext cx="8435975" cy="519113"/>
          </a:xfrm>
        </p:spPr>
        <p:txBody>
          <a:bodyPr/>
          <a:lstStyle/>
          <a:p>
            <a:r>
              <a:rPr lang="fr-FR" smtClean="0"/>
              <a:t>Modifiez le style du titre</a:t>
            </a:r>
            <a:endParaRPr lang="fr-CH"/>
          </a:p>
        </p:txBody>
      </p:sp>
      <p:sp>
        <p:nvSpPr>
          <p:cNvPr id="3" name="Espace réservé du contenu 2"/>
          <p:cNvSpPr>
            <a:spLocks noGrp="1"/>
          </p:cNvSpPr>
          <p:nvPr>
            <p:ph sz="quarter" idx="1"/>
          </p:nvPr>
        </p:nvSpPr>
        <p:spPr>
          <a:xfrm>
            <a:off x="468313" y="1125538"/>
            <a:ext cx="4135437"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quarter" idx="2"/>
          </p:nvPr>
        </p:nvSpPr>
        <p:spPr>
          <a:xfrm>
            <a:off x="4756150" y="1125538"/>
            <a:ext cx="4137025" cy="25511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contenu 4"/>
          <p:cNvSpPr>
            <a:spLocks noGrp="1"/>
          </p:cNvSpPr>
          <p:nvPr>
            <p:ph sz="quarter" idx="3"/>
          </p:nvPr>
        </p:nvSpPr>
        <p:spPr>
          <a:xfrm>
            <a:off x="468313" y="3829050"/>
            <a:ext cx="4135437"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contenu 5"/>
          <p:cNvSpPr>
            <a:spLocks noGrp="1"/>
          </p:cNvSpPr>
          <p:nvPr>
            <p:ph sz="quarter" idx="4"/>
          </p:nvPr>
        </p:nvSpPr>
        <p:spPr>
          <a:xfrm>
            <a:off x="4756150" y="3829050"/>
            <a:ext cx="4137025"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EB1F70F5-FCD2-4F56-B434-717939FB32DA}" type="slidenum">
              <a:rPr lang="fr-CH" altLang="fr-FR"/>
              <a:pPr>
                <a:defRPr/>
              </a:pPr>
              <a:t>‹Nr.›</a:t>
            </a:fld>
            <a:endParaRPr lang="fr-CH" altLang="fr-FR"/>
          </a:p>
        </p:txBody>
      </p:sp>
    </p:spTree>
    <p:extLst>
      <p:ext uri="{BB962C8B-B14F-4D97-AF65-F5344CB8AC3E}">
        <p14:creationId xmlns:p14="http://schemas.microsoft.com/office/powerpoint/2010/main" val="35544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3.png"/><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3.png"/><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3.png"/><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3.png"/><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1027"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1028"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p>
        </p:txBody>
      </p:sp>
      <p:pic>
        <p:nvPicPr>
          <p:cNvPr id="1032"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latin typeface="Arial" charset="0"/>
              </a:defRPr>
            </a:lvl1pPr>
          </a:lstStyle>
          <a:p>
            <a:pPr>
              <a:defRPr/>
            </a:pPr>
            <a:fld id="{921CC304-09D0-49CA-921F-01B767D581E5}"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0" r:id="rId1"/>
    <p:sldLayoutId id="2147490356" r:id="rId2"/>
    <p:sldLayoutId id="2147490357" r:id="rId3"/>
    <p:sldLayoutId id="2147490358" r:id="rId4"/>
    <p:sldLayoutId id="2147490359" r:id="rId5"/>
    <p:sldLayoutId id="2147490360" r:id="rId6"/>
    <p:sldLayoutId id="2147490361" r:id="rId7"/>
    <p:sldLayoutId id="2147490362" r:id="rId8"/>
    <p:sldLayoutId id="2147490363" r:id="rId9"/>
    <p:sldLayoutId id="2147490364" r:id="rId10"/>
    <p:sldLayoutId id="2147490365" r:id="rId11"/>
    <p:sldLayoutId id="2147490366" r:id="rId12"/>
    <p:sldLayoutId id="2147490367"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2051"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2052"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endParaRPr>
          </a:p>
        </p:txBody>
      </p:sp>
      <p:pic>
        <p:nvPicPr>
          <p:cNvPr id="2056"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srgbClr val="000000"/>
                </a:solidFill>
                <a:latin typeface="Arial" charset="0"/>
              </a:defRPr>
            </a:lvl1pPr>
          </a:lstStyle>
          <a:p>
            <a:pPr>
              <a:defRPr/>
            </a:pPr>
            <a:fld id="{ABE6C11D-851E-49A9-9BBD-D7F81046066D}"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1" r:id="rId1"/>
    <p:sldLayoutId id="2147490368" r:id="rId2"/>
    <p:sldLayoutId id="2147490369" r:id="rId3"/>
    <p:sldLayoutId id="2147490370" r:id="rId4"/>
    <p:sldLayoutId id="2147490371" r:id="rId5"/>
    <p:sldLayoutId id="2147490372" r:id="rId6"/>
    <p:sldLayoutId id="2147490373" r:id="rId7"/>
    <p:sldLayoutId id="2147490374" r:id="rId8"/>
    <p:sldLayoutId id="2147490375" r:id="rId9"/>
    <p:sldLayoutId id="2147490376" r:id="rId10"/>
    <p:sldLayoutId id="2147490377" r:id="rId11"/>
    <p:sldLayoutId id="2147490378" r:id="rId12"/>
    <p:sldLayoutId id="2147490379"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3075"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3076"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dirty="0" smtClean="0">
              <a:solidFill>
                <a:prstClr val="black"/>
              </a:solidFill>
            </a:endParaRPr>
          </a:p>
        </p:txBody>
      </p:sp>
      <p:pic>
        <p:nvPicPr>
          <p:cNvPr id="3080"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prstClr val="black"/>
                </a:solidFill>
                <a:latin typeface="Arial" charset="0"/>
              </a:defRPr>
            </a:lvl1pPr>
          </a:lstStyle>
          <a:p>
            <a:pPr>
              <a:defRPr/>
            </a:pPr>
            <a:fld id="{9E342B46-6C68-4095-B677-EBDE68B688BC}" type="slidenum">
              <a:rPr lang="fr-CH" altLang="fr-FR"/>
              <a:pPr>
                <a:defRPr/>
              </a:pPr>
              <a:t>‹Nr.›</a:t>
            </a:fld>
            <a:endParaRPr lang="fr-CH" altLang="fr-FR" dirty="0"/>
          </a:p>
        </p:txBody>
      </p:sp>
    </p:spTree>
  </p:cSld>
  <p:clrMap bg1="lt1" tx1="dk1" bg2="lt2" tx2="dk2" accent1="accent1" accent2="accent2" accent3="accent3" accent4="accent4" accent5="accent5" accent6="accent6" hlink="hlink" folHlink="folHlink"/>
  <p:sldLayoutIdLst>
    <p:sldLayoutId id="2147490442" r:id="rId1"/>
    <p:sldLayoutId id="2147490380" r:id="rId2"/>
    <p:sldLayoutId id="2147490381" r:id="rId3"/>
    <p:sldLayoutId id="2147490382" r:id="rId4"/>
    <p:sldLayoutId id="2147490383" r:id="rId5"/>
    <p:sldLayoutId id="2147490384" r:id="rId6"/>
    <p:sldLayoutId id="2147490385" r:id="rId7"/>
    <p:sldLayoutId id="2147490386" r:id="rId8"/>
    <p:sldLayoutId id="2147490387" r:id="rId9"/>
    <p:sldLayoutId id="2147490388" r:id="rId10"/>
    <p:sldLayoutId id="2147490389" r:id="rId11"/>
    <p:sldLayoutId id="2147490390" r:id="rId12"/>
    <p:sldLayoutId id="214749039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4099"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4100"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4104"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srgbClr val="000000"/>
                </a:solidFill>
                <a:latin typeface="Arial" charset="0"/>
                <a:cs typeface="+mn-cs"/>
              </a:defRPr>
            </a:lvl1pPr>
          </a:lstStyle>
          <a:p>
            <a:pPr>
              <a:defRPr/>
            </a:pPr>
            <a:fld id="{798299C5-EAE0-4C90-A49B-F89194A36705}"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3" r:id="rId1"/>
    <p:sldLayoutId id="2147490392" r:id="rId2"/>
    <p:sldLayoutId id="2147490393" r:id="rId3"/>
    <p:sldLayoutId id="2147490394" r:id="rId4"/>
    <p:sldLayoutId id="2147490395" r:id="rId5"/>
    <p:sldLayoutId id="2147490396" r:id="rId6"/>
    <p:sldLayoutId id="2147490397" r:id="rId7"/>
    <p:sldLayoutId id="2147490398" r:id="rId8"/>
    <p:sldLayoutId id="2147490399" r:id="rId9"/>
    <p:sldLayoutId id="2147490400" r:id="rId10"/>
    <p:sldLayoutId id="2147490401" r:id="rId11"/>
    <p:sldLayoutId id="2147490402" r:id="rId12"/>
    <p:sldLayoutId id="2147490403"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5123"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5124"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5128"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srgbClr val="000000"/>
                </a:solidFill>
                <a:latin typeface="Arial" charset="0"/>
                <a:cs typeface="+mn-cs"/>
              </a:defRPr>
            </a:lvl1pPr>
          </a:lstStyle>
          <a:p>
            <a:pPr>
              <a:defRPr/>
            </a:pPr>
            <a:fld id="{1961F1FA-E4FA-47DA-9C11-68F27FC81724}"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4" r:id="rId1"/>
    <p:sldLayoutId id="2147490404" r:id="rId2"/>
    <p:sldLayoutId id="2147490405" r:id="rId3"/>
    <p:sldLayoutId id="2147490406" r:id="rId4"/>
    <p:sldLayoutId id="2147490407" r:id="rId5"/>
    <p:sldLayoutId id="2147490408" r:id="rId6"/>
    <p:sldLayoutId id="2147490409" r:id="rId7"/>
    <p:sldLayoutId id="2147490410" r:id="rId8"/>
    <p:sldLayoutId id="2147490411" r:id="rId9"/>
    <p:sldLayoutId id="2147490412" r:id="rId10"/>
    <p:sldLayoutId id="2147490413" r:id="rId11"/>
    <p:sldLayoutId id="2147490414" r:id="rId12"/>
    <p:sldLayoutId id="2147490415"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6147"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6148"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6152"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srgbClr val="000000"/>
                </a:solidFill>
                <a:latin typeface="Arial" charset="0"/>
                <a:cs typeface="+mn-cs"/>
              </a:defRPr>
            </a:lvl1pPr>
          </a:lstStyle>
          <a:p>
            <a:pPr>
              <a:defRPr/>
            </a:pPr>
            <a:fld id="{E205EE16-F68E-4FDC-92CC-CE8949B88667}"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5" r:id="rId1"/>
    <p:sldLayoutId id="2147490416" r:id="rId2"/>
    <p:sldLayoutId id="2147490417" r:id="rId3"/>
    <p:sldLayoutId id="2147490418" r:id="rId4"/>
    <p:sldLayoutId id="2147490419" r:id="rId5"/>
    <p:sldLayoutId id="2147490420" r:id="rId6"/>
    <p:sldLayoutId id="2147490421" r:id="rId7"/>
    <p:sldLayoutId id="2147490422" r:id="rId8"/>
    <p:sldLayoutId id="2147490423" r:id="rId9"/>
    <p:sldLayoutId id="2147490424" r:id="rId10"/>
    <p:sldLayoutId id="2147490425" r:id="rId11"/>
    <p:sldLayoutId id="2147490426" r:id="rId12"/>
    <p:sldLayoutId id="2147490427"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7171"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7172"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29"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0"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sp>
        <p:nvSpPr>
          <p:cNvPr id="1031"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xmlns="" w="952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r-FR" altLang="fr-FR" smtClean="0">
              <a:solidFill>
                <a:srgbClr val="000000"/>
              </a:solidFill>
              <a:cs typeface="Arial" pitchFamily="34" charset="0"/>
            </a:endParaRPr>
          </a:p>
        </p:txBody>
      </p:sp>
      <p:pic>
        <p:nvPicPr>
          <p:cNvPr id="7176" name="Picture 2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6"/>
          <p:cNvSpPr>
            <a:spLocks noGrp="1" noChangeArrowheads="1"/>
          </p:cNvSpPr>
          <p:nvPr>
            <p:ph type="sldNum" sz="quarter" idx="4"/>
          </p:nvPr>
        </p:nvSpPr>
        <p:spPr bwMode="auto">
          <a:xfrm>
            <a:off x="0" y="6613525"/>
            <a:ext cx="431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000">
                <a:solidFill>
                  <a:srgbClr val="000000"/>
                </a:solidFill>
                <a:latin typeface="Arial" charset="0"/>
                <a:cs typeface="+mn-cs"/>
              </a:defRPr>
            </a:lvl1pPr>
          </a:lstStyle>
          <a:p>
            <a:pPr>
              <a:defRPr/>
            </a:pPr>
            <a:fld id="{1864A732-D9EF-47B7-939C-AC07D19E8539}" type="slidenum">
              <a:rPr lang="fr-CH" altLang="fr-FR"/>
              <a:pPr>
                <a:defRPr/>
              </a:pPr>
              <a:t>‹Nr.›</a:t>
            </a:fld>
            <a:endParaRPr lang="fr-CH" altLang="fr-FR"/>
          </a:p>
        </p:txBody>
      </p:sp>
    </p:spTree>
  </p:cSld>
  <p:clrMap bg1="lt1" tx1="dk1" bg2="lt2" tx2="dk2" accent1="accent1" accent2="accent2" accent3="accent3" accent4="accent4" accent5="accent5" accent6="accent6" hlink="hlink" folHlink="folHlink"/>
  <p:sldLayoutIdLst>
    <p:sldLayoutId id="2147490446" r:id="rId1"/>
    <p:sldLayoutId id="2147490428" r:id="rId2"/>
    <p:sldLayoutId id="2147490429" r:id="rId3"/>
    <p:sldLayoutId id="2147490430" r:id="rId4"/>
    <p:sldLayoutId id="2147490431" r:id="rId5"/>
    <p:sldLayoutId id="2147490432" r:id="rId6"/>
    <p:sldLayoutId id="2147490433" r:id="rId7"/>
    <p:sldLayoutId id="2147490434" r:id="rId8"/>
    <p:sldLayoutId id="2147490435" r:id="rId9"/>
    <p:sldLayoutId id="2147490436" r:id="rId10"/>
    <p:sldLayoutId id="2147490437" r:id="rId11"/>
    <p:sldLayoutId id="2147490438" r:id="rId12"/>
    <p:sldLayoutId id="2147490439" r:id="rId13"/>
  </p:sldLayoutIdLst>
  <p:timing>
    <p:tnLst>
      <p:par>
        <p:cTn id="1" dur="indefinite" restart="never" nodeType="tmRoot"/>
      </p:par>
    </p:tnLst>
  </p:timing>
  <p:hf hdr="0" dt="0"/>
  <p:txStyles>
    <p:title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eaLnBrk="0" fontAlgn="base" hangingPunct="0">
        <a:spcBef>
          <a:spcPct val="20000"/>
        </a:spcBef>
        <a:spcAft>
          <a:spcPct val="0"/>
        </a:spcAft>
        <a:buSzPct val="7000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17"/>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sas-bip@admin.vs.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kip-pic.ch/de/kip/integrationagenda/"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379509"/>
            <a:ext cx="7772400" cy="2015936"/>
          </a:xfrm>
          <a:noFill/>
          <a:ln w="28575"/>
        </p:spPr>
        <p:txBody>
          <a:bodyPr/>
          <a:lstStyle/>
          <a:p>
            <a:pPr eaLnBrk="1" hangingPunct="1">
              <a:lnSpc>
                <a:spcPts val="5000"/>
              </a:lnSpc>
            </a:pPr>
            <a:r>
              <a:rPr lang="fr-CH" altLang="fr-FR" b="1" dirty="0" err="1" smtClean="0">
                <a:solidFill>
                  <a:srgbClr val="C00000"/>
                </a:solidFill>
              </a:rPr>
              <a:t>Büro</a:t>
            </a:r>
            <a:r>
              <a:rPr lang="fr-CH" altLang="fr-FR" b="1" dirty="0" smtClean="0">
                <a:solidFill>
                  <a:srgbClr val="C00000"/>
                </a:solidFill>
              </a:rPr>
              <a:t> </a:t>
            </a:r>
            <a:r>
              <a:rPr lang="fr-CH" altLang="fr-FR" b="1" dirty="0" err="1">
                <a:solidFill>
                  <a:srgbClr val="C00000"/>
                </a:solidFill>
              </a:rPr>
              <a:t>für</a:t>
            </a:r>
            <a:r>
              <a:rPr lang="fr-CH" altLang="fr-FR" b="1" dirty="0">
                <a:solidFill>
                  <a:srgbClr val="C00000"/>
                </a:solidFill>
              </a:rPr>
              <a:t> </a:t>
            </a:r>
            <a:r>
              <a:rPr lang="fr-CH" altLang="fr-FR" b="1" dirty="0" err="1">
                <a:solidFill>
                  <a:srgbClr val="C00000"/>
                </a:solidFill>
              </a:rPr>
              <a:t>berufliche</a:t>
            </a:r>
            <a:r>
              <a:rPr lang="fr-CH" altLang="fr-FR" b="1" dirty="0">
                <a:solidFill>
                  <a:srgbClr val="C00000"/>
                </a:solidFill>
              </a:rPr>
              <a:t> </a:t>
            </a:r>
            <a:r>
              <a:rPr lang="fr-CH" altLang="fr-FR" b="1" dirty="0" err="1" smtClean="0">
                <a:solidFill>
                  <a:srgbClr val="C00000"/>
                </a:solidFill>
              </a:rPr>
              <a:t>Eingliederung</a:t>
            </a:r>
            <a:r>
              <a:rPr lang="fr-CH" altLang="fr-FR" b="1" dirty="0" smtClean="0">
                <a:solidFill>
                  <a:srgbClr val="C00000"/>
                </a:solidFill>
              </a:rPr>
              <a:t/>
            </a:r>
            <a:br>
              <a:rPr lang="fr-CH" altLang="fr-FR" b="1" dirty="0" smtClean="0">
                <a:solidFill>
                  <a:srgbClr val="C00000"/>
                </a:solidFill>
              </a:rPr>
            </a:br>
            <a:r>
              <a:rPr lang="fr-CH" altLang="fr-FR" b="1" dirty="0" smtClean="0">
                <a:solidFill>
                  <a:srgbClr val="C00000"/>
                </a:solidFill>
              </a:rPr>
              <a:t>IIZ-TAG </a:t>
            </a:r>
            <a:r>
              <a:rPr lang="fr-CH" altLang="fr-FR" b="1" dirty="0" err="1" smtClean="0">
                <a:solidFill>
                  <a:srgbClr val="C00000"/>
                </a:solidFill>
              </a:rPr>
              <a:t>Oberwallis</a:t>
            </a:r>
            <a:r>
              <a:rPr lang="fr-CH" altLang="fr-FR" b="1" dirty="0" smtClean="0">
                <a:solidFill>
                  <a:srgbClr val="C00000"/>
                </a:solidFill>
              </a:rPr>
              <a:t/>
            </a:r>
            <a:br>
              <a:rPr lang="fr-CH" altLang="fr-FR" b="1" dirty="0" smtClean="0">
                <a:solidFill>
                  <a:srgbClr val="C00000"/>
                </a:solidFill>
              </a:rPr>
            </a:br>
            <a:r>
              <a:rPr lang="fr-CH" altLang="fr-FR" b="1" dirty="0" smtClean="0">
                <a:solidFill>
                  <a:srgbClr val="C00000"/>
                </a:solidFill>
              </a:rPr>
              <a:t>6. </a:t>
            </a:r>
            <a:r>
              <a:rPr lang="fr-CH" altLang="fr-FR" b="1" dirty="0" err="1" smtClean="0">
                <a:solidFill>
                  <a:srgbClr val="C00000"/>
                </a:solidFill>
              </a:rPr>
              <a:t>Oktober</a:t>
            </a:r>
            <a:r>
              <a:rPr lang="fr-CH" altLang="fr-FR" b="1" dirty="0" smtClean="0">
                <a:solidFill>
                  <a:srgbClr val="C00000"/>
                </a:solidFill>
              </a:rPr>
              <a:t> 2021 </a:t>
            </a:r>
            <a:endParaRPr lang="de-CH" altLang="fr-FR" b="1" dirty="0" smtClean="0">
              <a:solidFill>
                <a:srgbClr val="C00000"/>
              </a:solidFill>
            </a:endParaRPr>
          </a:p>
        </p:txBody>
      </p:sp>
      <p:sp>
        <p:nvSpPr>
          <p:cNvPr id="15363" name="Text Box 10"/>
          <p:cNvSpPr txBox="1">
            <a:spLocks noChangeArrowheads="1"/>
          </p:cNvSpPr>
          <p:nvPr/>
        </p:nvSpPr>
        <p:spPr bwMode="auto">
          <a:xfrm>
            <a:off x="6732588" y="6045200"/>
            <a:ext cx="19446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spcBef>
                <a:spcPct val="20000"/>
              </a:spcBef>
              <a:buSzPct val="70000"/>
              <a:buBlip>
                <a:blip r:embed="rId3"/>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4"/>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SzTx/>
              <a:buFontTx/>
              <a:buNone/>
            </a:pPr>
            <a:r>
              <a:rPr lang="fr-CH" altLang="fr-FR" sz="1600">
                <a:solidFill>
                  <a:srgbClr val="000000"/>
                </a:solidFill>
              </a:rPr>
              <a:t> </a:t>
            </a:r>
            <a:endParaRPr lang="de-CH" altLang="fr-FR" sz="1400">
              <a:solidFill>
                <a:srgbClr val="000000"/>
              </a:solidFill>
            </a:endParaRPr>
          </a:p>
        </p:txBody>
      </p:sp>
      <p:sp>
        <p:nvSpPr>
          <p:cNvPr id="15364" name="Rectangle 6"/>
          <p:cNvSpPr>
            <a:spLocks noGrp="1" noChangeArrowheads="1"/>
          </p:cNvSpPr>
          <p:nvPr>
            <p:ph type="subTitle" idx="1"/>
          </p:nvPr>
        </p:nvSpPr>
        <p:spPr>
          <a:xfrm>
            <a:off x="1338263" y="2420938"/>
            <a:ext cx="6332537" cy="1944687"/>
          </a:xfrm>
          <a:noFill/>
        </p:spPr>
        <p:txBody>
          <a:bodyPr/>
          <a:lstStyle/>
          <a:p>
            <a:pPr eaLnBrk="1" hangingPunct="1">
              <a:spcBef>
                <a:spcPct val="50000"/>
              </a:spcBef>
              <a:buSzTx/>
            </a:pPr>
            <a:r>
              <a:rPr lang="fr-CH" altLang="fr-FR" dirty="0" err="1" smtClean="0"/>
              <a:t>Departement</a:t>
            </a:r>
            <a:r>
              <a:rPr lang="fr-CH" altLang="fr-FR" dirty="0" smtClean="0"/>
              <a:t> </a:t>
            </a:r>
            <a:r>
              <a:rPr lang="fr-CH" altLang="fr-FR" dirty="0" err="1" smtClean="0"/>
              <a:t>für</a:t>
            </a:r>
            <a:r>
              <a:rPr lang="fr-CH" altLang="fr-FR" dirty="0" smtClean="0"/>
              <a:t> </a:t>
            </a:r>
            <a:r>
              <a:rPr lang="fr-CH" altLang="fr-FR" dirty="0" err="1" smtClean="0"/>
              <a:t>Gesundheit</a:t>
            </a:r>
            <a:r>
              <a:rPr lang="fr-CH" altLang="fr-FR" dirty="0" smtClean="0"/>
              <a:t>, </a:t>
            </a:r>
            <a:r>
              <a:rPr lang="fr-CH" altLang="fr-FR" dirty="0" err="1" smtClean="0"/>
              <a:t>Soziales</a:t>
            </a:r>
            <a:r>
              <a:rPr lang="fr-CH" altLang="fr-FR" dirty="0" smtClean="0"/>
              <a:t> </a:t>
            </a:r>
            <a:r>
              <a:rPr lang="fr-CH" altLang="fr-FR" dirty="0" err="1" smtClean="0"/>
              <a:t>und</a:t>
            </a:r>
            <a:r>
              <a:rPr lang="fr-CH" altLang="fr-FR" dirty="0" smtClean="0"/>
              <a:t> </a:t>
            </a:r>
            <a:r>
              <a:rPr lang="fr-CH" altLang="fr-FR" dirty="0" err="1" smtClean="0"/>
              <a:t>Kultur</a:t>
            </a:r>
            <a:r>
              <a:rPr lang="fr-CH" altLang="fr-FR" dirty="0" smtClean="0"/>
              <a:t> (DGSK)</a:t>
            </a:r>
          </a:p>
          <a:p>
            <a:pPr eaLnBrk="1" hangingPunct="1">
              <a:spcBef>
                <a:spcPct val="50000"/>
              </a:spcBef>
              <a:buSzTx/>
            </a:pPr>
            <a:r>
              <a:rPr lang="fr-CH" altLang="fr-FR" dirty="0" err="1" smtClean="0"/>
              <a:t>Dienststelle</a:t>
            </a:r>
            <a:r>
              <a:rPr lang="fr-CH" altLang="fr-FR" dirty="0" smtClean="0"/>
              <a:t> </a:t>
            </a:r>
            <a:r>
              <a:rPr lang="fr-CH" altLang="fr-FR" dirty="0" err="1" smtClean="0"/>
              <a:t>für</a:t>
            </a:r>
            <a:r>
              <a:rPr lang="fr-CH" altLang="fr-FR" dirty="0" smtClean="0"/>
              <a:t> </a:t>
            </a:r>
            <a:r>
              <a:rPr lang="fr-CH" altLang="fr-FR" dirty="0" err="1" smtClean="0"/>
              <a:t>Sozialwesen</a:t>
            </a:r>
            <a:r>
              <a:rPr lang="fr-CH" altLang="fr-FR" dirty="0" smtClean="0"/>
              <a:t/>
            </a:r>
            <a:br>
              <a:rPr lang="fr-CH" altLang="fr-FR" dirty="0" smtClean="0"/>
            </a:br>
            <a:r>
              <a:rPr lang="fr-CH" altLang="fr-FR" dirty="0" err="1" smtClean="0"/>
              <a:t>Amt</a:t>
            </a:r>
            <a:r>
              <a:rPr lang="fr-CH" altLang="fr-FR" dirty="0" smtClean="0"/>
              <a:t> </a:t>
            </a:r>
            <a:r>
              <a:rPr lang="fr-CH" altLang="fr-FR" dirty="0" err="1" smtClean="0"/>
              <a:t>für</a:t>
            </a:r>
            <a:r>
              <a:rPr lang="fr-CH" altLang="fr-FR" dirty="0" smtClean="0"/>
              <a:t> </a:t>
            </a:r>
            <a:r>
              <a:rPr lang="fr-CH" altLang="fr-FR" dirty="0" err="1" smtClean="0"/>
              <a:t>Asylwesen</a:t>
            </a:r>
            <a:endParaRPr lang="fr-CH" altLang="fr-FR" dirty="0" smtClean="0"/>
          </a:p>
        </p:txBody>
      </p:sp>
      <p:pic>
        <p:nvPicPr>
          <p:cNvPr id="15365" name="Picture 16" descr="fond image"/>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208337" y="4270375"/>
            <a:ext cx="259238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993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0" y="156211"/>
            <a:ext cx="9324528" cy="954107"/>
          </a:xfrm>
        </p:spPr>
        <p:txBody>
          <a:bodyPr/>
          <a:lstStyle/>
          <a:p>
            <a:pPr algn="ctr"/>
            <a:r>
              <a:rPr lang="fr-CH" altLang="fr-FR" b="1" dirty="0" smtClean="0">
                <a:solidFill>
                  <a:srgbClr val="C00000"/>
                </a:solidFill>
              </a:rPr>
              <a:t>WELCHE ZIELSETZUNGEN FÜR WELCHE PERSONEN?</a:t>
            </a:r>
          </a:p>
        </p:txBody>
      </p:sp>
      <p:sp>
        <p:nvSpPr>
          <p:cNvPr id="3" name="Espace réservé du contenu 2"/>
          <p:cNvSpPr>
            <a:spLocks noGrp="1"/>
          </p:cNvSpPr>
          <p:nvPr>
            <p:ph idx="1"/>
          </p:nvPr>
        </p:nvSpPr>
        <p:spPr>
          <a:xfrm>
            <a:off x="457200" y="908050"/>
            <a:ext cx="8229600" cy="5218113"/>
          </a:xfrm>
        </p:spPr>
        <p:txBody>
          <a:bodyPr rtlCol="0">
            <a:normAutofit/>
          </a:bodyPr>
          <a:lstStyle/>
          <a:p>
            <a:pPr marL="0" indent="0" fontAlgn="auto">
              <a:spcAft>
                <a:spcPts val="0"/>
              </a:spcAft>
              <a:buFont typeface="Arial" panose="020B0604020202020204" pitchFamily="34" charset="0"/>
              <a:buNone/>
              <a:defRPr/>
            </a:pPr>
            <a:endParaRPr lang="fr-CH" sz="2800" dirty="0" smtClean="0"/>
          </a:p>
          <a:p>
            <a:pPr fontAlgn="auto">
              <a:spcAft>
                <a:spcPts val="0"/>
              </a:spcAft>
              <a:buFont typeface="Arial" panose="020B0604020202020204" pitchFamily="34" charset="0"/>
              <a:buChar char="•"/>
              <a:defRPr/>
            </a:pPr>
            <a:endParaRPr lang="fr-CH" dirty="0"/>
          </a:p>
        </p:txBody>
      </p:sp>
      <p:graphicFrame>
        <p:nvGraphicFramePr>
          <p:cNvPr id="4" name="Tableau 3"/>
          <p:cNvGraphicFramePr>
            <a:graphicFrameLocks noGrp="1"/>
          </p:cNvGraphicFramePr>
          <p:nvPr>
            <p:extLst>
              <p:ext uri="{D42A27DB-BD31-4B8C-83A1-F6EECF244321}">
                <p14:modId xmlns:p14="http://schemas.microsoft.com/office/powerpoint/2010/main" val="220538286"/>
              </p:ext>
            </p:extLst>
          </p:nvPr>
        </p:nvGraphicFramePr>
        <p:xfrm>
          <a:off x="971550" y="1196975"/>
          <a:ext cx="7200900" cy="2187817"/>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365838">
                <a:tc gridSpan="3">
                  <a:txBody>
                    <a:bodyPr/>
                    <a:lstStyle/>
                    <a:p>
                      <a:pPr algn="ctr"/>
                      <a:r>
                        <a:rPr lang="fr-CH" sz="2000" dirty="0" smtClean="0"/>
                        <a:t>Eingliederung</a:t>
                      </a:r>
                      <a:endParaRPr lang="fr-CH" sz="2000" dirty="0"/>
                    </a:p>
                  </a:txBody>
                  <a:tcPr marL="91441" marR="91441" marT="45721" marB="45721"/>
                </a:tc>
                <a:tc hMerge="1">
                  <a:txBody>
                    <a:bodyPr/>
                    <a:lstStyle/>
                    <a:p>
                      <a:endParaRPr lang="fr-CH" dirty="0"/>
                    </a:p>
                  </a:txBody>
                  <a:tcPr/>
                </a:tc>
                <a:tc hMerge="1">
                  <a:txBody>
                    <a:bodyPr/>
                    <a:lstStyle/>
                    <a:p>
                      <a:endParaRPr lang="fr-CH" dirty="0"/>
                    </a:p>
                  </a:txBody>
                  <a:tcPr/>
                </a:tc>
                <a:extLst>
                  <a:ext uri="{0D108BD9-81ED-4DB2-BD59-A6C34878D82A}">
                    <a16:rowId xmlns:a16="http://schemas.microsoft.com/office/drawing/2014/main" val="10000"/>
                  </a:ext>
                </a:extLst>
              </a:tr>
              <a:tr h="419615">
                <a:tc>
                  <a:txBody>
                    <a:bodyPr/>
                    <a:lstStyle/>
                    <a:p>
                      <a:pPr algn="ctr"/>
                      <a:r>
                        <a:rPr lang="fr-CH" sz="2000" b="1" dirty="0" smtClean="0"/>
                        <a:t>soziale</a:t>
                      </a:r>
                      <a:endParaRPr lang="fr-CH" sz="2000" b="1" dirty="0"/>
                    </a:p>
                  </a:txBody>
                  <a:tcPr marL="91441" marR="91441" marT="45721" marB="45721"/>
                </a:tc>
                <a:tc>
                  <a:txBody>
                    <a:bodyPr/>
                    <a:lstStyle/>
                    <a:p>
                      <a:pPr algn="ctr"/>
                      <a:r>
                        <a:rPr lang="fr-CH" sz="2000" b="1" dirty="0" smtClean="0"/>
                        <a:t>sozio-berufliche</a:t>
                      </a:r>
                      <a:endParaRPr lang="fr-CH" sz="2000" b="1" dirty="0"/>
                    </a:p>
                  </a:txBody>
                  <a:tcPr marL="91441" marR="91441" marT="45721" marB="45721"/>
                </a:tc>
                <a:tc>
                  <a:txBody>
                    <a:bodyPr/>
                    <a:lstStyle/>
                    <a:p>
                      <a:pPr algn="ctr"/>
                      <a:r>
                        <a:rPr lang="fr-CH" sz="2000" b="1" dirty="0" smtClean="0"/>
                        <a:t>berufliche</a:t>
                      </a:r>
                      <a:endParaRPr lang="fr-CH" sz="2000" b="1" dirty="0"/>
                    </a:p>
                  </a:txBody>
                  <a:tcPr marL="91441" marR="91441" marT="45721" marB="45721"/>
                </a:tc>
                <a:extLst>
                  <a:ext uri="{0D108BD9-81ED-4DB2-BD59-A6C34878D82A}">
                    <a16:rowId xmlns:a16="http://schemas.microsoft.com/office/drawing/2014/main" val="10001"/>
                  </a:ext>
                </a:extLst>
              </a:tr>
              <a:tr h="1371960">
                <a:tc>
                  <a:txBody>
                    <a:bodyPr/>
                    <a:lstStyle/>
                    <a:p>
                      <a:r>
                        <a:rPr lang="fr-CH" sz="1400" kern="1200" dirty="0" smtClean="0">
                          <a:solidFill>
                            <a:schemeClr val="dk1"/>
                          </a:solidFill>
                          <a:effectLst/>
                          <a:latin typeface="+mn-lt"/>
                          <a:ea typeface="+mn-ea"/>
                          <a:cs typeface="+mn-cs"/>
                        </a:rPr>
                        <a:t>Personen in Berücksichtigung </a:t>
                      </a:r>
                      <a:r>
                        <a:rPr lang="fr-CH" sz="1400" kern="1200" smtClean="0">
                          <a:solidFill>
                            <a:schemeClr val="dk1"/>
                          </a:solidFill>
                          <a:effectLst/>
                          <a:latin typeface="+mn-lt"/>
                          <a:ea typeface="+mn-ea"/>
                          <a:cs typeface="+mn-cs"/>
                        </a:rPr>
                        <a:t>der wichtigen Aspekte seiner persönlichen </a:t>
                      </a:r>
                      <a:r>
                        <a:rPr lang="fr-CH" sz="1400" kern="1200" dirty="0" smtClean="0">
                          <a:solidFill>
                            <a:schemeClr val="dk1"/>
                          </a:solidFill>
                          <a:effectLst/>
                          <a:latin typeface="+mn-lt"/>
                          <a:ea typeface="+mn-ea"/>
                          <a:cs typeface="+mn-cs"/>
                        </a:rPr>
                        <a:t>und sozialen</a:t>
                      </a:r>
                    </a:p>
                    <a:p>
                      <a:r>
                        <a:rPr lang="fr-CH" sz="1400" kern="1200" dirty="0" smtClean="0">
                          <a:solidFill>
                            <a:schemeClr val="dk1"/>
                          </a:solidFill>
                          <a:effectLst/>
                          <a:latin typeface="+mn-lt"/>
                          <a:ea typeface="+mn-ea"/>
                          <a:cs typeface="+mn-cs"/>
                        </a:rPr>
                        <a:t>Schwierigkeiten</a:t>
                      </a:r>
                      <a:r>
                        <a:rPr lang="fr-CH" sz="1800" kern="1200" dirty="0" smtClean="0">
                          <a:solidFill>
                            <a:schemeClr val="dk1"/>
                          </a:solidFill>
                          <a:effectLst/>
                          <a:latin typeface="+mn-lt"/>
                          <a:ea typeface="+mn-ea"/>
                          <a:cs typeface="+mn-cs"/>
                        </a:rPr>
                        <a:t>.</a:t>
                      </a:r>
                      <a:endParaRPr lang="fr-CH" sz="1800" kern="1200" dirty="0">
                        <a:solidFill>
                          <a:schemeClr val="dk1"/>
                        </a:solidFill>
                        <a:effectLst/>
                        <a:latin typeface="+mn-lt"/>
                        <a:ea typeface="+mn-ea"/>
                        <a:cs typeface="+mn-cs"/>
                      </a:endParaRPr>
                    </a:p>
                  </a:txBody>
                  <a:tcPr marL="91441" marR="91441" marT="45721" marB="45721"/>
                </a:tc>
                <a:tc>
                  <a:txBody>
                    <a:bodyPr/>
                    <a:lstStyle/>
                    <a:p>
                      <a:r>
                        <a:rPr lang="fr-CH" sz="1400" kern="1200" dirty="0" smtClean="0">
                          <a:solidFill>
                            <a:schemeClr val="dk1"/>
                          </a:solidFill>
                          <a:effectLst/>
                          <a:latin typeface="+mn-lt"/>
                          <a:ea typeface="+mn-ea"/>
                          <a:cs typeface="+mn-cs"/>
                        </a:rPr>
                        <a:t>Personen in Berücksichtigung seiner Qualität als Arbeitnehmer, in einem Raum des Dialogs und des Austausch über die persönlichen Probleme.</a:t>
                      </a:r>
                      <a:endParaRPr lang="fr-CH" sz="1400" kern="1200" dirty="0">
                        <a:solidFill>
                          <a:schemeClr val="dk1"/>
                        </a:solidFill>
                        <a:effectLst/>
                        <a:latin typeface="+mn-lt"/>
                        <a:ea typeface="+mn-ea"/>
                        <a:cs typeface="+mn-cs"/>
                      </a:endParaRPr>
                    </a:p>
                  </a:txBody>
                  <a:tcPr marL="91441" marR="91441" marT="45721" marB="45721"/>
                </a:tc>
                <a:tc>
                  <a:txBody>
                    <a:bodyPr/>
                    <a:lstStyle/>
                    <a:p>
                      <a:r>
                        <a:rPr lang="fr-CH" sz="1400" kern="1200" dirty="0" smtClean="0">
                          <a:solidFill>
                            <a:schemeClr val="dk1"/>
                          </a:solidFill>
                          <a:effectLst/>
                          <a:latin typeface="+mn-lt"/>
                          <a:ea typeface="+mn-ea"/>
                          <a:cs typeface="+mn-cs"/>
                        </a:rPr>
                        <a:t>Personen in Berücksichtigung seiner Qualität als Arbeitnehmer.</a:t>
                      </a:r>
                      <a:endParaRPr lang="fr-CH" sz="1400" kern="1200" dirty="0">
                        <a:solidFill>
                          <a:schemeClr val="dk1"/>
                        </a:solidFill>
                        <a:effectLst/>
                        <a:latin typeface="+mn-lt"/>
                        <a:ea typeface="+mn-ea"/>
                        <a:cs typeface="+mn-cs"/>
                      </a:endParaRPr>
                    </a:p>
                  </a:txBody>
                  <a:tcPr marL="91441" marR="91441" marT="45721" marB="45721"/>
                </a:tc>
                <a:extLst>
                  <a:ext uri="{0D108BD9-81ED-4DB2-BD59-A6C34878D82A}">
                    <a16:rowId xmlns:a16="http://schemas.microsoft.com/office/drawing/2014/main" val="10002"/>
                  </a:ext>
                </a:extLst>
              </a:tr>
            </a:tbl>
          </a:graphicData>
        </a:graphic>
      </p:graphicFrame>
      <p:pic>
        <p:nvPicPr>
          <p:cNvPr id="8212" name="Espace réservé du contenu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427413"/>
            <a:ext cx="6275387"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411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0" y="388938"/>
            <a:ext cx="9143999" cy="519112"/>
          </a:xfrm>
        </p:spPr>
        <p:txBody>
          <a:bodyPr/>
          <a:lstStyle/>
          <a:p>
            <a:pPr algn="ctr"/>
            <a:r>
              <a:rPr lang="fr-CH" altLang="fr-FR" b="1" dirty="0" smtClean="0">
                <a:solidFill>
                  <a:srgbClr val="C00000"/>
                </a:solidFill>
              </a:rPr>
              <a:t>BÜRO FÜR DIE BERUFLICHE EINGLIEDERUNG</a:t>
            </a:r>
          </a:p>
        </p:txBody>
      </p:sp>
      <p:sp>
        <p:nvSpPr>
          <p:cNvPr id="3" name="Espace réservé du contenu 2"/>
          <p:cNvSpPr>
            <a:spLocks noGrp="1"/>
          </p:cNvSpPr>
          <p:nvPr>
            <p:ph idx="1"/>
          </p:nvPr>
        </p:nvSpPr>
        <p:spPr/>
        <p:txBody>
          <a:bodyPr/>
          <a:lstStyle/>
          <a:p>
            <a:pPr>
              <a:defRPr/>
            </a:pPr>
            <a:r>
              <a:rPr lang="fr-CH" dirty="0" err="1" smtClean="0"/>
              <a:t>Wer</a:t>
            </a:r>
            <a:r>
              <a:rPr lang="fr-CH" dirty="0" smtClean="0"/>
              <a:t> </a:t>
            </a:r>
            <a:r>
              <a:rPr lang="fr-CH" dirty="0" err="1" smtClean="0"/>
              <a:t>sind</a:t>
            </a:r>
            <a:r>
              <a:rPr lang="fr-CH" dirty="0" smtClean="0"/>
              <a:t> </a:t>
            </a:r>
            <a:r>
              <a:rPr lang="fr-CH" dirty="0" err="1" smtClean="0"/>
              <a:t>wir</a:t>
            </a:r>
            <a:r>
              <a:rPr lang="fr-CH" dirty="0" smtClean="0"/>
              <a:t> ?</a:t>
            </a:r>
          </a:p>
          <a:p>
            <a:pPr>
              <a:defRPr/>
            </a:pPr>
            <a:r>
              <a:rPr lang="fr-CH" dirty="0" smtClean="0"/>
              <a:t>Was sind unsere Aufgaben?</a:t>
            </a:r>
          </a:p>
          <a:p>
            <a:pPr>
              <a:defRPr/>
            </a:pPr>
            <a:r>
              <a:rPr lang="fr-CH" dirty="0" smtClean="0"/>
              <a:t>Wie erledigen wir unsere Aufgaben </a:t>
            </a:r>
            <a:r>
              <a:rPr lang="fr-CH" dirty="0"/>
              <a:t>(unser Mandat)</a:t>
            </a:r>
            <a:r>
              <a:rPr lang="fr-CH" dirty="0" smtClean="0"/>
              <a:t>?</a:t>
            </a:r>
          </a:p>
          <a:p>
            <a:pPr marL="0" indent="0">
              <a:buFontTx/>
              <a:buNone/>
              <a:defRPr/>
            </a:pPr>
            <a:endParaRPr lang="fr-CH" dirty="0"/>
          </a:p>
        </p:txBody>
      </p:sp>
      <p:pic>
        <p:nvPicPr>
          <p:cNvPr id="6" name="Picture 2" descr="Résultat de recherche d'images pour &quot;qui est-c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919413"/>
            <a:ext cx="5214938" cy="324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6527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space réservé pour une image  5" descr="CarteVoeux_BIP_2017.pdf - Adobe Reader"/>
          <p:cNvPicPr>
            <a:picLocks noChangeAspect="1"/>
          </p:cNvPicPr>
          <p:nvPr/>
        </p:nvPicPr>
        <p:blipFill>
          <a:blip r:embed="rId3">
            <a:extLst>
              <a:ext uri="{28A0092B-C50C-407E-A947-70E740481C1C}">
                <a14:useLocalDpi xmlns:a14="http://schemas.microsoft.com/office/drawing/2010/main" val="0"/>
              </a:ext>
            </a:extLst>
          </a:blip>
          <a:srcRect l="25017" t="25668" r="20828" b="12447"/>
          <a:stretch>
            <a:fillRect/>
          </a:stretch>
        </p:blipFill>
        <p:spPr bwMode="auto">
          <a:xfrm>
            <a:off x="240110" y="1012231"/>
            <a:ext cx="5310187" cy="36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Espace réservé pour une image  5" descr="CarteVoeux_BIP_2017.pdf - Adobe Reader"/>
          <p:cNvPicPr>
            <a:picLocks noChangeAspect="1"/>
          </p:cNvPicPr>
          <p:nvPr/>
        </p:nvPicPr>
        <p:blipFill>
          <a:blip r:embed="rId4">
            <a:extLst>
              <a:ext uri="{28A0092B-C50C-407E-A947-70E740481C1C}">
                <a14:useLocalDpi xmlns:a14="http://schemas.microsoft.com/office/drawing/2010/main" val="0"/>
              </a:ext>
            </a:extLst>
          </a:blip>
          <a:srcRect l="14040" t="23427" r="24084" b="22498"/>
          <a:stretch>
            <a:fillRect/>
          </a:stretch>
        </p:blipFill>
        <p:spPr bwMode="auto">
          <a:xfrm>
            <a:off x="5411999" y="1012231"/>
            <a:ext cx="1114425" cy="253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4" name="Titre 1"/>
          <p:cNvSpPr>
            <a:spLocks noGrp="1"/>
          </p:cNvSpPr>
          <p:nvPr>
            <p:ph type="title"/>
          </p:nvPr>
        </p:nvSpPr>
        <p:spPr>
          <a:xfrm>
            <a:off x="0" y="171441"/>
            <a:ext cx="9144000" cy="954107"/>
          </a:xfrm>
        </p:spPr>
        <p:txBody>
          <a:bodyPr/>
          <a:lstStyle/>
          <a:p>
            <a:pPr algn="ctr"/>
            <a:r>
              <a:rPr lang="fr-CH" altLang="fr-FR" b="1" dirty="0" smtClean="0">
                <a:solidFill>
                  <a:srgbClr val="C00000"/>
                </a:solidFill>
              </a:rPr>
              <a:t>BIP-TEAM IM KANTON WALLIS</a:t>
            </a:r>
            <a:br>
              <a:rPr lang="fr-CH" altLang="fr-FR" b="1" dirty="0" smtClean="0">
                <a:solidFill>
                  <a:srgbClr val="C00000"/>
                </a:solidFill>
              </a:rPr>
            </a:br>
            <a:r>
              <a:rPr lang="fr-CH" altLang="fr-FR" b="1" dirty="0" smtClean="0">
                <a:solidFill>
                  <a:srgbClr val="C00000"/>
                </a:solidFill>
              </a:rPr>
              <a:t>AMT FÜR ASYLWESEN &amp; ROTE KREUZ</a:t>
            </a:r>
          </a:p>
        </p:txBody>
      </p:sp>
      <p:sp>
        <p:nvSpPr>
          <p:cNvPr id="20486" name="Espace réservé du contenu 5"/>
          <p:cNvSpPr>
            <a:spLocks noGrp="1"/>
          </p:cNvSpPr>
          <p:nvPr>
            <p:ph idx="1"/>
          </p:nvPr>
        </p:nvSpPr>
        <p:spPr>
          <a:xfrm>
            <a:off x="5438393" y="3222818"/>
            <a:ext cx="1225550" cy="215900"/>
          </a:xfrm>
          <a:solidFill>
            <a:schemeClr val="bg1"/>
          </a:solidFill>
        </p:spPr>
        <p:txBody>
          <a:bodyPr/>
          <a:lstStyle/>
          <a:p>
            <a:pPr marL="0" indent="0" algn="ctr">
              <a:buFontTx/>
              <a:buNone/>
            </a:pPr>
            <a:r>
              <a:rPr lang="fr-CH" altLang="fr-FR" sz="700" b="1" dirty="0" smtClean="0">
                <a:solidFill>
                  <a:srgbClr val="26585C"/>
                </a:solidFill>
              </a:rPr>
              <a:t>Yannick Locher</a:t>
            </a:r>
          </a:p>
        </p:txBody>
      </p:sp>
      <p:pic>
        <p:nvPicPr>
          <p:cNvPr id="20487" name="Espace réservé pour une image  5" descr="CarteVoeux_BIP_2017.pdf - Adobe Reader"/>
          <p:cNvPicPr>
            <a:picLocks noChangeAspect="1"/>
          </p:cNvPicPr>
          <p:nvPr/>
        </p:nvPicPr>
        <p:blipFill>
          <a:blip r:embed="rId5">
            <a:extLst>
              <a:ext uri="{28A0092B-C50C-407E-A947-70E740481C1C}">
                <a14:useLocalDpi xmlns:a14="http://schemas.microsoft.com/office/drawing/2010/main" val="0"/>
              </a:ext>
            </a:extLst>
          </a:blip>
          <a:srcRect l="13840" t="26453" r="62343" b="40424"/>
          <a:stretch>
            <a:fillRect/>
          </a:stretch>
        </p:blipFill>
        <p:spPr bwMode="auto">
          <a:xfrm>
            <a:off x="6429375" y="3933825"/>
            <a:ext cx="735013" cy="217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8" name="Espace réservé pour une image  5" descr="CarteVoeux_BIP_2017.pdf - Adobe Reader"/>
          <p:cNvPicPr>
            <a:picLocks noChangeAspect="1"/>
          </p:cNvPicPr>
          <p:nvPr/>
        </p:nvPicPr>
        <p:blipFill>
          <a:blip r:embed="rId4">
            <a:extLst>
              <a:ext uri="{28A0092B-C50C-407E-A947-70E740481C1C}">
                <a14:useLocalDpi xmlns:a14="http://schemas.microsoft.com/office/drawing/2010/main" val="0"/>
              </a:ext>
            </a:extLst>
          </a:blip>
          <a:srcRect l="14040" t="23427" r="24084" b="22498"/>
          <a:stretch>
            <a:fillRect/>
          </a:stretch>
        </p:blipFill>
        <p:spPr bwMode="auto">
          <a:xfrm>
            <a:off x="6736523" y="1398587"/>
            <a:ext cx="1114425" cy="253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9" name="Espace réservé pour une image  5" descr="CarteVoeux_BIP_2017.pdf - Adobe Reader"/>
          <p:cNvPicPr>
            <a:picLocks noChangeAspect="1"/>
          </p:cNvPicPr>
          <p:nvPr/>
        </p:nvPicPr>
        <p:blipFill>
          <a:blip r:embed="rId5">
            <a:extLst>
              <a:ext uri="{28A0092B-C50C-407E-A947-70E740481C1C}">
                <a14:useLocalDpi xmlns:a14="http://schemas.microsoft.com/office/drawing/2010/main" val="0"/>
              </a:ext>
            </a:extLst>
          </a:blip>
          <a:srcRect l="43604" t="38879" r="29494" b="26453"/>
          <a:stretch>
            <a:fillRect/>
          </a:stretch>
        </p:blipFill>
        <p:spPr bwMode="auto">
          <a:xfrm>
            <a:off x="7667625" y="3933825"/>
            <a:ext cx="830263" cy="2271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6289" y="1744158"/>
            <a:ext cx="854683" cy="854683"/>
          </a:xfrm>
          <a:prstGeom prst="ellipse">
            <a:avLst/>
          </a:prstGeom>
        </p:spPr>
      </p:pic>
      <p:grpSp>
        <p:nvGrpSpPr>
          <p:cNvPr id="20491" name="Groupe 22"/>
          <p:cNvGrpSpPr>
            <a:grpSpLocks/>
          </p:cNvGrpSpPr>
          <p:nvPr/>
        </p:nvGrpSpPr>
        <p:grpSpPr bwMode="auto">
          <a:xfrm>
            <a:off x="1206668" y="3654338"/>
            <a:ext cx="1475537" cy="2550481"/>
            <a:chOff x="7615447" y="764704"/>
            <a:chExt cx="1476137" cy="2550965"/>
          </a:xfrm>
        </p:grpSpPr>
        <p:pic>
          <p:nvPicPr>
            <p:cNvPr id="20492" name="Espace réservé pour une image  5" descr="CarteVoeux_BIP_2017.pdf - Adobe Reader"/>
            <p:cNvPicPr>
              <a:picLocks noChangeAspect="1"/>
            </p:cNvPicPr>
            <p:nvPr/>
          </p:nvPicPr>
          <p:blipFill>
            <a:blip r:embed="rId4">
              <a:extLst>
                <a:ext uri="{28A0092B-C50C-407E-A947-70E740481C1C}">
                  <a14:useLocalDpi xmlns:a14="http://schemas.microsoft.com/office/drawing/2010/main" val="0"/>
                </a:ext>
              </a:extLst>
            </a:blip>
            <a:srcRect l="14040" t="23427" r="24084" b="22498"/>
            <a:stretch>
              <a:fillRect/>
            </a:stretch>
          </p:blipFill>
          <p:spPr bwMode="auto">
            <a:xfrm>
              <a:off x="7615447" y="764704"/>
              <a:ext cx="1113906" cy="2534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4429" y="1511320"/>
              <a:ext cx="809581" cy="809406"/>
            </a:xfrm>
            <a:prstGeom prst="ellipse">
              <a:avLst/>
            </a:prstGeom>
          </p:spPr>
        </p:pic>
        <p:sp>
          <p:nvSpPr>
            <p:cNvPr id="22" name="Espace réservé du contenu 5"/>
            <p:cNvSpPr txBox="1">
              <a:spLocks/>
            </p:cNvSpPr>
            <p:nvPr/>
          </p:nvSpPr>
          <p:spPr bwMode="auto">
            <a:xfrm>
              <a:off x="7617785" y="2942436"/>
              <a:ext cx="1473799" cy="373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70000"/>
                <a:buBlip>
                  <a:blip r:embed="rId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9"/>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fr-CH" sz="700" b="1" dirty="0" err="1" smtClean="0">
                  <a:solidFill>
                    <a:srgbClr val="002060"/>
                  </a:solidFill>
                </a:rPr>
                <a:t>Lernende</a:t>
              </a:r>
              <a:r>
                <a:rPr lang="fr-CH" sz="700" b="1" dirty="0" smtClean="0">
                  <a:solidFill>
                    <a:srgbClr val="002060"/>
                  </a:solidFill>
                </a:rPr>
                <a:t> </a:t>
              </a:r>
              <a:r>
                <a:rPr lang="de-CH" sz="700" b="1" dirty="0" smtClean="0">
                  <a:solidFill>
                    <a:srgbClr val="002060"/>
                  </a:solidFill>
                </a:rPr>
                <a:t>Büroassistentin </a:t>
              </a:r>
              <a:r>
                <a:rPr lang="fr-CH" sz="700" b="1" dirty="0" smtClean="0">
                  <a:solidFill>
                    <a:srgbClr val="002060"/>
                  </a:solidFill>
                </a:rPr>
                <a:t> </a:t>
              </a:r>
            </a:p>
            <a:p>
              <a:pPr marL="0" indent="0" algn="ctr">
                <a:buFontTx/>
                <a:buNone/>
                <a:defRPr/>
              </a:pPr>
              <a:r>
                <a:rPr lang="fr-CH" sz="700" b="1" dirty="0" smtClean="0">
                  <a:solidFill>
                    <a:srgbClr val="002060"/>
                  </a:solidFill>
                </a:rPr>
                <a:t>Elham </a:t>
              </a:r>
              <a:r>
                <a:rPr lang="fr-CH" sz="700" b="1" dirty="0" err="1">
                  <a:solidFill>
                    <a:srgbClr val="002060"/>
                  </a:solidFill>
                </a:rPr>
                <a:t>Mohamadi</a:t>
              </a:r>
              <a:endParaRPr lang="fr-CH" sz="700" b="1" kern="0" dirty="0">
                <a:solidFill>
                  <a:srgbClr val="002060"/>
                </a:solidFill>
              </a:endParaRPr>
            </a:p>
          </p:txBody>
        </p:sp>
      </p:grpSp>
    </p:spTree>
    <p:extLst>
      <p:ext uri="{BB962C8B-B14F-4D97-AF65-F5344CB8AC3E}">
        <p14:creationId xmlns:p14="http://schemas.microsoft.com/office/powerpoint/2010/main" val="151146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3847"/>
            <a:ext cx="9180512" cy="523220"/>
          </a:xfrm>
        </p:spPr>
        <p:txBody>
          <a:bodyPr/>
          <a:lstStyle/>
          <a:p>
            <a:pPr algn="ctr"/>
            <a:r>
              <a:rPr lang="fr-CH" b="1" dirty="0" smtClean="0">
                <a:solidFill>
                  <a:srgbClr val="C00000"/>
                </a:solidFill>
              </a:rPr>
              <a:t>ZWEIGSTELLE BIP IM OBERWALLIS</a:t>
            </a:r>
            <a:endParaRPr lang="fr-CH" b="1" dirty="0">
              <a:solidFill>
                <a:srgbClr val="C00000"/>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196752"/>
            <a:ext cx="3001272" cy="4001696"/>
          </a:xfrm>
          <a:prstGeom prst="rect">
            <a:avLst/>
          </a:prstGeom>
          <a:effectLst>
            <a:outerShdw blurRad="50800" dist="50800" dir="5400000" algn="ctr" rotWithShape="0">
              <a:srgbClr val="000000">
                <a:alpha val="87000"/>
              </a:srgbClr>
            </a:outerShdw>
            <a:softEdge rad="31750"/>
          </a:effectLst>
        </p:spPr>
      </p:pic>
      <p:pic>
        <p:nvPicPr>
          <p:cNvPr id="7" name="Grafik 6"/>
          <p:cNvPicPr>
            <a:picLocks noChangeAspect="1"/>
          </p:cNvPicPr>
          <p:nvPr/>
        </p:nvPicPr>
        <p:blipFill>
          <a:blip r:embed="rId4"/>
          <a:stretch>
            <a:fillRect/>
          </a:stretch>
        </p:blipFill>
        <p:spPr>
          <a:xfrm>
            <a:off x="0" y="2780928"/>
            <a:ext cx="9119779" cy="3626843"/>
          </a:xfrm>
          <a:prstGeom prst="rect">
            <a:avLst/>
          </a:prstGeom>
        </p:spPr>
      </p:pic>
    </p:spTree>
    <p:extLst>
      <p:ext uri="{BB962C8B-B14F-4D97-AF65-F5344CB8AC3E}">
        <p14:creationId xmlns:p14="http://schemas.microsoft.com/office/powerpoint/2010/main" val="349629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0" y="213846"/>
            <a:ext cx="9144000" cy="523220"/>
          </a:xfrm>
        </p:spPr>
        <p:txBody>
          <a:bodyPr/>
          <a:lstStyle/>
          <a:p>
            <a:pPr algn="ctr"/>
            <a:r>
              <a:rPr lang="fr-CH" altLang="fr-FR" b="1" dirty="0" smtClean="0">
                <a:solidFill>
                  <a:srgbClr val="C00000"/>
                </a:solidFill>
              </a:rPr>
              <a:t>AUSWEISE UND AUFENHALTBEWILLIGUNGEN</a:t>
            </a:r>
            <a:endParaRPr lang="fr-CH" altLang="fr-FR" dirty="0" smtClean="0">
              <a:solidFill>
                <a:srgbClr val="C00000"/>
              </a:solidFill>
            </a:endParaRPr>
          </a:p>
        </p:txBody>
      </p:sp>
      <p:sp>
        <p:nvSpPr>
          <p:cNvPr id="3" name="Espace réservé du contenu 2"/>
          <p:cNvSpPr>
            <a:spLocks noGrp="1"/>
          </p:cNvSpPr>
          <p:nvPr>
            <p:ph idx="1"/>
          </p:nvPr>
        </p:nvSpPr>
        <p:spPr>
          <a:xfrm>
            <a:off x="468313" y="1125538"/>
            <a:ext cx="8675687" cy="5256212"/>
          </a:xfrm>
        </p:spPr>
        <p:txBody>
          <a:bodyPr/>
          <a:lstStyle/>
          <a:p>
            <a:pPr>
              <a:defRPr/>
            </a:pPr>
            <a:r>
              <a:rPr lang="de-CH" dirty="0" smtClean="0"/>
              <a:t>Asylbewerber (AB)</a:t>
            </a:r>
            <a:endParaRPr lang="fr-CH" dirty="0" smtClean="0"/>
          </a:p>
          <a:p>
            <a:pPr marL="0" indent="0">
              <a:buFontTx/>
              <a:buNone/>
              <a:defRPr/>
            </a:pPr>
            <a:endParaRPr lang="fr-CH" dirty="0" smtClean="0"/>
          </a:p>
          <a:p>
            <a:pPr>
              <a:defRPr/>
            </a:pPr>
            <a:r>
              <a:rPr lang="de-CH" dirty="0" smtClean="0"/>
              <a:t>Vorläufig </a:t>
            </a:r>
            <a:r>
              <a:rPr lang="de-CH" dirty="0"/>
              <a:t>A</a:t>
            </a:r>
            <a:r>
              <a:rPr lang="de-CH" dirty="0" smtClean="0"/>
              <a:t>ufgenommene</a:t>
            </a:r>
            <a:endParaRPr lang="de-CH" dirty="0"/>
          </a:p>
          <a:p>
            <a:pPr>
              <a:defRPr/>
            </a:pPr>
            <a:r>
              <a:rPr lang="de-CH" dirty="0"/>
              <a:t>V</a:t>
            </a:r>
            <a:r>
              <a:rPr lang="de-CH" dirty="0" smtClean="0"/>
              <a:t>orläufig aufgenommene Flüchtlinge</a:t>
            </a:r>
          </a:p>
          <a:p>
            <a:pPr marL="0" indent="0">
              <a:buFontTx/>
              <a:buNone/>
              <a:defRPr/>
            </a:pPr>
            <a:endParaRPr lang="fr-CH" dirty="0" smtClean="0"/>
          </a:p>
          <a:p>
            <a:pPr>
              <a:defRPr/>
            </a:pPr>
            <a:r>
              <a:rPr lang="de-CH" dirty="0"/>
              <a:t>Anerkannte </a:t>
            </a:r>
            <a:r>
              <a:rPr lang="de-CH" dirty="0" smtClean="0"/>
              <a:t>Flüchtlinge</a:t>
            </a:r>
            <a:endParaRPr lang="fr-CH" dirty="0" smtClean="0"/>
          </a:p>
          <a:p>
            <a:pPr marL="0" indent="0">
              <a:buFontTx/>
              <a:buNone/>
              <a:defRPr/>
            </a:pPr>
            <a:endParaRPr lang="fr-CH" dirty="0"/>
          </a:p>
          <a:p>
            <a:pPr marL="0" indent="0">
              <a:buFontTx/>
              <a:buNone/>
              <a:defRPr/>
            </a:pPr>
            <a:r>
              <a:rPr lang="fr-CH" sz="2000" b="1" dirty="0" smtClean="0">
                <a:solidFill>
                  <a:srgbClr val="C00000"/>
                </a:solidFill>
              </a:rPr>
              <a:t>NEGATIVE ENTSCHEIDE:</a:t>
            </a:r>
          </a:p>
          <a:p>
            <a:pPr>
              <a:defRPr/>
            </a:pPr>
            <a:r>
              <a:rPr lang="de-CH" dirty="0" smtClean="0"/>
              <a:t>Abgewiesene Asylbewerber</a:t>
            </a:r>
            <a:r>
              <a:rPr lang="fr-CH" dirty="0" smtClean="0"/>
              <a:t> </a:t>
            </a:r>
            <a:r>
              <a:rPr lang="fr-CH" dirty="0" err="1" smtClean="0"/>
              <a:t>aA</a:t>
            </a:r>
            <a:r>
              <a:rPr lang="fr-CH" dirty="0" smtClean="0"/>
              <a:t> </a:t>
            </a:r>
            <a:r>
              <a:rPr lang="fr-CH" sz="1800" dirty="0" err="1" smtClean="0"/>
              <a:t>Beschwerde</a:t>
            </a:r>
            <a:r>
              <a:rPr lang="fr-CH" sz="1800" dirty="0" smtClean="0"/>
              <a:t> </a:t>
            </a:r>
            <a:r>
              <a:rPr lang="fr-CH" sz="1800" dirty="0" err="1" smtClean="0"/>
              <a:t>eingereicht</a:t>
            </a:r>
            <a:r>
              <a:rPr lang="fr-CH" sz="1800" dirty="0"/>
              <a:t> </a:t>
            </a:r>
            <a:r>
              <a:rPr lang="fr-CH" dirty="0" smtClean="0"/>
              <a:t>(</a:t>
            </a:r>
            <a:r>
              <a:rPr lang="fr-CH" dirty="0" err="1" smtClean="0"/>
              <a:t>fr.</a:t>
            </a:r>
            <a:r>
              <a:rPr lang="fr-CH" dirty="0" smtClean="0"/>
              <a:t> RAD</a:t>
            </a:r>
            <a:r>
              <a:rPr lang="fr-CH" dirty="0"/>
              <a:t>) </a:t>
            </a:r>
            <a:endParaRPr lang="fr-CH" dirty="0" smtClean="0"/>
          </a:p>
          <a:p>
            <a:pPr>
              <a:defRPr/>
            </a:pPr>
            <a:r>
              <a:rPr lang="fr-CH" dirty="0" err="1" smtClean="0"/>
              <a:t>Asylbewerber</a:t>
            </a:r>
            <a:r>
              <a:rPr lang="fr-CH" dirty="0" smtClean="0"/>
              <a:t> mit </a:t>
            </a:r>
            <a:r>
              <a:rPr lang="fr-CH" dirty="0" err="1"/>
              <a:t>sog</a:t>
            </a:r>
            <a:r>
              <a:rPr lang="fr-CH" dirty="0"/>
              <a:t>. </a:t>
            </a:r>
            <a:r>
              <a:rPr lang="fr-CH" dirty="0" err="1"/>
              <a:t>Mehrfachgesuchen</a:t>
            </a:r>
            <a:r>
              <a:rPr lang="fr-CH" dirty="0"/>
              <a:t> </a:t>
            </a:r>
            <a:r>
              <a:rPr lang="fr-CH" dirty="0" smtClean="0"/>
              <a:t>(</a:t>
            </a:r>
            <a:r>
              <a:rPr lang="fr-CH" dirty="0" err="1" smtClean="0"/>
              <a:t>fr.</a:t>
            </a:r>
            <a:r>
              <a:rPr lang="fr-CH" dirty="0" smtClean="0"/>
              <a:t> RDM)</a:t>
            </a:r>
          </a:p>
          <a:p>
            <a:pPr>
              <a:defRPr/>
            </a:pPr>
            <a:r>
              <a:rPr lang="fr-CH" dirty="0" err="1" smtClean="0"/>
              <a:t>Asylbewerber</a:t>
            </a:r>
            <a:r>
              <a:rPr lang="fr-CH" dirty="0" smtClean="0"/>
              <a:t> (NEE) = </a:t>
            </a:r>
            <a:r>
              <a:rPr lang="fr-CH" dirty="0" err="1" smtClean="0"/>
              <a:t>Nichteintretensentscheid</a:t>
            </a:r>
            <a:r>
              <a:rPr lang="fr-CH" dirty="0" smtClean="0"/>
              <a:t> (</a:t>
            </a:r>
            <a:r>
              <a:rPr lang="fr-CH" dirty="0" err="1" smtClean="0"/>
              <a:t>fr.</a:t>
            </a:r>
            <a:r>
              <a:rPr lang="fr-CH" dirty="0" smtClean="0"/>
              <a:t> NEM)</a:t>
            </a:r>
          </a:p>
          <a:p>
            <a:pPr marL="0" indent="0" algn="ctr">
              <a:buNone/>
              <a:defRPr/>
            </a:pPr>
            <a:r>
              <a:rPr lang="fr-CH" sz="2000" i="1" dirty="0" err="1" smtClean="0"/>
              <a:t>Personen</a:t>
            </a:r>
            <a:r>
              <a:rPr lang="fr-CH" sz="2000" i="1" dirty="0"/>
              <a:t> </a:t>
            </a:r>
            <a:r>
              <a:rPr lang="fr-CH" sz="2000" i="1" dirty="0" smtClean="0"/>
              <a:t>mit Ausweis </a:t>
            </a:r>
            <a:r>
              <a:rPr lang="fr-CH" sz="2000" b="1" i="1" dirty="0" smtClean="0"/>
              <a:t>N + RAD/RDM/NEM </a:t>
            </a:r>
            <a:r>
              <a:rPr lang="fr-CH" sz="2000" i="1" dirty="0" err="1" smtClean="0"/>
              <a:t>dürfen</a:t>
            </a:r>
            <a:r>
              <a:rPr lang="fr-CH" sz="2000" i="1" dirty="0" smtClean="0"/>
              <a:t> </a:t>
            </a:r>
            <a:r>
              <a:rPr lang="fr-CH" sz="2000" u="sng" dirty="0" err="1" smtClean="0"/>
              <a:t>nicht</a:t>
            </a:r>
            <a:r>
              <a:rPr lang="fr-CH" sz="2000" i="1" dirty="0" smtClean="0"/>
              <a:t> </a:t>
            </a:r>
            <a:r>
              <a:rPr lang="fr-CH" sz="2000" i="1" dirty="0" err="1" smtClean="0"/>
              <a:t>arbeiten</a:t>
            </a:r>
            <a:r>
              <a:rPr lang="fr-CH" sz="2000" i="1" dirty="0" smtClean="0"/>
              <a:t>.</a:t>
            </a:r>
          </a:p>
          <a:p>
            <a:pPr marL="0" indent="0" algn="ctr">
              <a:buFontTx/>
              <a:buNone/>
              <a:defRPr/>
            </a:pPr>
            <a:endParaRPr lang="fr-CH" dirty="0" smtClean="0"/>
          </a:p>
        </p:txBody>
      </p:sp>
      <p:grpSp>
        <p:nvGrpSpPr>
          <p:cNvPr id="5" name="Groupe 4"/>
          <p:cNvGrpSpPr>
            <a:grpSpLocks/>
          </p:cNvGrpSpPr>
          <p:nvPr/>
        </p:nvGrpSpPr>
        <p:grpSpPr bwMode="auto">
          <a:xfrm>
            <a:off x="4076700" y="844550"/>
            <a:ext cx="1568450" cy="1116013"/>
            <a:chOff x="1627364" y="1376363"/>
            <a:chExt cx="1568769" cy="1116012"/>
          </a:xfrm>
        </p:grpSpPr>
        <p:pic>
          <p:nvPicPr>
            <p:cNvPr id="32780" name="Picture 4" descr="Livret pour requérants d’asile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196" y="1376363"/>
              <a:ext cx="7699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27364" y="1376363"/>
              <a:ext cx="641521" cy="923330"/>
            </a:xfrm>
            <a:prstGeom prst="rect">
              <a:avLst/>
            </a:prstGeom>
            <a:noFill/>
          </p:spPr>
          <p:txBody>
            <a:bodyPr wrap="none">
              <a:spAutoFit/>
            </a:bodyPr>
            <a:lstStyle/>
            <a:p>
              <a:pPr algn="ctr" eaLnBrk="1" fontAlgn="auto" hangingPunct="1">
                <a:spcBef>
                  <a:spcPts val="0"/>
                </a:spcBef>
                <a:spcAft>
                  <a:spcPts val="0"/>
                </a:spcAft>
                <a:defRPr/>
              </a:pPr>
              <a:r>
                <a:rPr lang="fr-FR"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N</a:t>
              </a:r>
            </a:p>
          </p:txBody>
        </p:sp>
      </p:grpSp>
      <p:grpSp>
        <p:nvGrpSpPr>
          <p:cNvPr id="8" name="Groupe 7"/>
          <p:cNvGrpSpPr>
            <a:grpSpLocks/>
          </p:cNvGrpSpPr>
          <p:nvPr/>
        </p:nvGrpSpPr>
        <p:grpSpPr bwMode="auto">
          <a:xfrm>
            <a:off x="6516688" y="1871663"/>
            <a:ext cx="1568450" cy="1100137"/>
            <a:chOff x="1627364" y="2618581"/>
            <a:chExt cx="1568769" cy="1100137"/>
          </a:xfrm>
        </p:grpSpPr>
        <p:pic>
          <p:nvPicPr>
            <p:cNvPr id="32778" name="Picture 2" descr="Livret pour étrangers admis provisoirement (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196" y="2618581"/>
              <a:ext cx="7699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27364" y="2706985"/>
              <a:ext cx="788616" cy="923330"/>
            </a:xfrm>
            <a:prstGeom prst="rect">
              <a:avLst/>
            </a:prstGeom>
            <a:noFill/>
          </p:spPr>
          <p:txBody>
            <a:bodyPr>
              <a:spAutoFit/>
            </a:bodyPr>
            <a:lstStyle/>
            <a:p>
              <a:pPr eaLnBrk="1" fontAlgn="auto" hangingPunct="1">
                <a:spcBef>
                  <a:spcPts val="0"/>
                </a:spcBef>
                <a:spcAft>
                  <a:spcPts val="0"/>
                </a:spcAft>
                <a:defRPr/>
              </a:pPr>
              <a:r>
                <a:rPr lang="fr-FR"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F </a:t>
              </a:r>
            </a:p>
          </p:txBody>
        </p:sp>
      </p:grpSp>
      <p:grpSp>
        <p:nvGrpSpPr>
          <p:cNvPr id="11" name="Groupe 10"/>
          <p:cNvGrpSpPr>
            <a:grpSpLocks/>
          </p:cNvGrpSpPr>
          <p:nvPr/>
        </p:nvGrpSpPr>
        <p:grpSpPr bwMode="auto">
          <a:xfrm>
            <a:off x="4889500" y="3192463"/>
            <a:ext cx="1516063" cy="1123950"/>
            <a:chOff x="752495" y="3918949"/>
            <a:chExt cx="1516390" cy="1123950"/>
          </a:xfrm>
        </p:grpSpPr>
        <p:pic>
          <p:nvPicPr>
            <p:cNvPr id="32776" name="Picture 6" descr="Permis 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948" y="3918949"/>
              <a:ext cx="7699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52495" y="4095380"/>
              <a:ext cx="572593" cy="923330"/>
            </a:xfrm>
            <a:prstGeom prst="rect">
              <a:avLst/>
            </a:prstGeom>
            <a:noFill/>
          </p:spPr>
          <p:txBody>
            <a:bodyPr wrap="none">
              <a:spAutoFit/>
            </a:bodyPr>
            <a:lstStyle/>
            <a:p>
              <a:pPr algn="ctr" eaLnBrk="1" fontAlgn="auto" hangingPunct="1">
                <a:spcBef>
                  <a:spcPts val="0"/>
                </a:spcBef>
                <a:spcAft>
                  <a:spcPts val="0"/>
                </a:spcAft>
                <a:defRPr/>
              </a:pPr>
              <a:r>
                <a:rPr lang="fr-FR"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B</a:t>
              </a:r>
            </a:p>
          </p:txBody>
        </p:sp>
      </p:grpSp>
    </p:spTree>
    <p:extLst>
      <p:ext uri="{BB962C8B-B14F-4D97-AF65-F5344CB8AC3E}">
        <p14:creationId xmlns:p14="http://schemas.microsoft.com/office/powerpoint/2010/main" val="298686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808013"/>
            <a:ext cx="9144000" cy="5933355"/>
          </a:xfrm>
        </p:spPr>
        <p:txBody>
          <a:bodyPr>
            <a:normAutofit/>
          </a:bodyPr>
          <a:lstStyle/>
          <a:p>
            <a:pPr marL="0" indent="0" algn="ctr">
              <a:buNone/>
            </a:pPr>
            <a:r>
              <a:rPr lang="fr-CH" dirty="0" err="1" smtClean="0"/>
              <a:t>EingeschränkteTätigkeitsbereiche</a:t>
            </a:r>
            <a:r>
              <a:rPr lang="fr-CH" dirty="0" smtClean="0"/>
              <a:t> </a:t>
            </a:r>
            <a:r>
              <a:rPr lang="fr-CH" dirty="0" err="1" smtClean="0"/>
              <a:t>für</a:t>
            </a:r>
            <a:r>
              <a:rPr lang="fr-CH" dirty="0" smtClean="0"/>
              <a:t> die </a:t>
            </a:r>
            <a:r>
              <a:rPr lang="fr-CH" dirty="0" err="1" smtClean="0"/>
              <a:t>erste</a:t>
            </a:r>
            <a:r>
              <a:rPr lang="fr-CH" dirty="0" smtClean="0"/>
              <a:t> </a:t>
            </a:r>
            <a:r>
              <a:rPr lang="fr-CH" dirty="0" err="1" smtClean="0"/>
              <a:t>Arbeitsanstellung</a:t>
            </a:r>
            <a:r>
              <a:rPr lang="fr-CH" dirty="0" smtClean="0"/>
              <a:t>.</a:t>
            </a:r>
          </a:p>
          <a:p>
            <a:pPr marL="0" indent="0" algn="ctr">
              <a:buNone/>
            </a:pPr>
            <a:r>
              <a:rPr lang="fr-CH" sz="2000" dirty="0" err="1" smtClean="0"/>
              <a:t>Landwirtschaft</a:t>
            </a:r>
            <a:r>
              <a:rPr lang="fr-CH" sz="2000" dirty="0" smtClean="0"/>
              <a:t>, </a:t>
            </a:r>
            <a:r>
              <a:rPr lang="fr-CH" sz="2000" dirty="0" err="1" smtClean="0"/>
              <a:t>Gastgewerbe</a:t>
            </a:r>
            <a:r>
              <a:rPr lang="fr-CH" sz="2000" dirty="0" smtClean="0"/>
              <a:t>, </a:t>
            </a:r>
            <a:r>
              <a:rPr lang="fr-CH" sz="2000" dirty="0" err="1" smtClean="0"/>
              <a:t>Metzgereien</a:t>
            </a:r>
            <a:r>
              <a:rPr lang="fr-CH" sz="2000" dirty="0" smtClean="0"/>
              <a:t>, </a:t>
            </a:r>
            <a:r>
              <a:rPr lang="fr-CH" sz="2000" dirty="0" err="1" smtClean="0"/>
              <a:t>Bäckereien</a:t>
            </a:r>
            <a:r>
              <a:rPr lang="fr-CH" sz="2000" dirty="0" smtClean="0"/>
              <a:t>, Hauswirtschaft, </a:t>
            </a:r>
            <a:r>
              <a:rPr lang="fr-CH" sz="2000" dirty="0" err="1" smtClean="0"/>
              <a:t>Pflege</a:t>
            </a:r>
            <a:endParaRPr lang="fr-CH" sz="2000" dirty="0"/>
          </a:p>
        </p:txBody>
      </p:sp>
      <p:sp>
        <p:nvSpPr>
          <p:cNvPr id="2" name="Titre 1"/>
          <p:cNvSpPr>
            <a:spLocks noGrp="1"/>
          </p:cNvSpPr>
          <p:nvPr>
            <p:ph type="title"/>
          </p:nvPr>
        </p:nvSpPr>
        <p:spPr>
          <a:xfrm>
            <a:off x="0" y="284793"/>
            <a:ext cx="9144000" cy="523220"/>
          </a:xfrm>
        </p:spPr>
        <p:txBody>
          <a:bodyPr/>
          <a:lstStyle/>
          <a:p>
            <a:pPr algn="ctr"/>
            <a:r>
              <a:rPr lang="fr-CH" b="1" dirty="0" smtClean="0">
                <a:solidFill>
                  <a:srgbClr val="C00000"/>
                </a:solidFill>
              </a:rPr>
              <a:t>PERMIS N</a:t>
            </a:r>
            <a:endParaRPr lang="fr-CH" b="1" dirty="0">
              <a:solidFill>
                <a:srgbClr val="C00000"/>
              </a:solidFill>
            </a:endParaRPr>
          </a:p>
        </p:txBody>
      </p:sp>
      <p:pic>
        <p:nvPicPr>
          <p:cNvPr id="7"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622"/>
          <a:stretch/>
        </p:blipFill>
        <p:spPr bwMode="auto">
          <a:xfrm>
            <a:off x="467543" y="4400349"/>
            <a:ext cx="1792585" cy="185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888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10026" r="8418"/>
          <a:stretch/>
        </p:blipFill>
        <p:spPr bwMode="auto">
          <a:xfrm>
            <a:off x="3419872" y="1988840"/>
            <a:ext cx="2672581" cy="194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0"/>
          <p:cNvPicPr>
            <a:picLocks noChangeAspect="1" noChangeArrowheads="1"/>
          </p:cNvPicPr>
          <p:nvPr/>
        </p:nvPicPr>
        <p:blipFill rotWithShape="1">
          <a:blip r:embed="rId6">
            <a:extLst>
              <a:ext uri="{28A0092B-C50C-407E-A947-70E740481C1C}">
                <a14:useLocalDpi xmlns:a14="http://schemas.microsoft.com/office/drawing/2010/main" val="0"/>
              </a:ext>
            </a:extLst>
          </a:blip>
          <a:srcRect l="9508" r="10115" b="14962"/>
          <a:stretch/>
        </p:blipFill>
        <p:spPr bwMode="auto">
          <a:xfrm>
            <a:off x="6228184" y="1988840"/>
            <a:ext cx="2438400" cy="200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148" r="11185" b="12605"/>
          <a:stretch/>
        </p:blipFill>
        <p:spPr bwMode="auto">
          <a:xfrm>
            <a:off x="2555776" y="4313746"/>
            <a:ext cx="1929259" cy="192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Résultat de recherche d'images pour &quot;soins domicile&quot;"/>
          <p:cNvPicPr>
            <a:picLocks noChangeAspect="1" noChangeArrowheads="1"/>
          </p:cNvPicPr>
          <p:nvPr/>
        </p:nvPicPr>
        <p:blipFill rotWithShape="1">
          <a:blip r:embed="rId8">
            <a:extLst>
              <a:ext uri="{28A0092B-C50C-407E-A947-70E740481C1C}">
                <a14:useLocalDpi xmlns:a14="http://schemas.microsoft.com/office/drawing/2010/main" val="0"/>
              </a:ext>
            </a:extLst>
          </a:blip>
          <a:srcRect l="14254"/>
          <a:stretch/>
        </p:blipFill>
        <p:spPr bwMode="auto">
          <a:xfrm>
            <a:off x="4663969" y="4247813"/>
            <a:ext cx="4002615" cy="200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0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5900"/>
            <a:ext cx="9144000" cy="519113"/>
          </a:xfrm>
        </p:spPr>
        <p:txBody>
          <a:bodyPr/>
          <a:lstStyle/>
          <a:p>
            <a:pPr algn="ctr"/>
            <a:r>
              <a:rPr lang="fr-CH" b="1" dirty="0" smtClean="0">
                <a:solidFill>
                  <a:srgbClr val="C00000"/>
                </a:solidFill>
              </a:rPr>
              <a:t>PERMIS F &amp; B</a:t>
            </a:r>
            <a:endParaRPr lang="fr-CH" b="1" dirty="0">
              <a:solidFill>
                <a:srgbClr val="C00000"/>
              </a:solidFill>
            </a:endParaRPr>
          </a:p>
        </p:txBody>
      </p:sp>
      <p:sp>
        <p:nvSpPr>
          <p:cNvPr id="3" name="Espace réservé du contenu 2"/>
          <p:cNvSpPr>
            <a:spLocks noGrp="1"/>
          </p:cNvSpPr>
          <p:nvPr>
            <p:ph idx="1"/>
          </p:nvPr>
        </p:nvSpPr>
        <p:spPr>
          <a:xfrm>
            <a:off x="395536" y="1196752"/>
            <a:ext cx="8229600" cy="604663"/>
          </a:xfrm>
        </p:spPr>
        <p:txBody>
          <a:bodyPr/>
          <a:lstStyle/>
          <a:p>
            <a:pPr marL="0" indent="0" algn="ctr">
              <a:buNone/>
            </a:pPr>
            <a:r>
              <a:rPr lang="fr-CH" dirty="0" err="1"/>
              <a:t>Alle</a:t>
            </a:r>
            <a:r>
              <a:rPr lang="fr-CH" dirty="0"/>
              <a:t> </a:t>
            </a:r>
            <a:r>
              <a:rPr lang="fr-CH" dirty="0" err="1" smtClean="0"/>
              <a:t>Tätigkeitsbereiche</a:t>
            </a:r>
            <a:r>
              <a:rPr lang="fr-CH" dirty="0" smtClean="0"/>
              <a:t> </a:t>
            </a:r>
            <a:r>
              <a:rPr lang="fr-CH" dirty="0" err="1" smtClean="0"/>
              <a:t>sind</a:t>
            </a:r>
            <a:r>
              <a:rPr lang="fr-CH" dirty="0" smtClean="0"/>
              <a:t> </a:t>
            </a:r>
            <a:r>
              <a:rPr lang="fr-CH" dirty="0" err="1" smtClean="0"/>
              <a:t>möglich</a:t>
            </a:r>
            <a:r>
              <a:rPr lang="fr-CH" dirty="0" smtClean="0"/>
              <a:t>.</a:t>
            </a:r>
            <a:endParaRPr lang="fr-CH"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13" t="13890" r="5694" b="5137"/>
          <a:stretch/>
        </p:blipFill>
        <p:spPr bwMode="auto">
          <a:xfrm>
            <a:off x="295275" y="2568277"/>
            <a:ext cx="86391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29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005263"/>
            <a:ext cx="5962650"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602" name="Titre 1"/>
          <p:cNvSpPr>
            <a:spLocks noGrp="1"/>
          </p:cNvSpPr>
          <p:nvPr>
            <p:ph type="title"/>
          </p:nvPr>
        </p:nvSpPr>
        <p:spPr>
          <a:xfrm>
            <a:off x="0" y="461963"/>
            <a:ext cx="9144000" cy="519112"/>
          </a:xfrm>
        </p:spPr>
        <p:txBody>
          <a:bodyPr/>
          <a:lstStyle/>
          <a:p>
            <a:pPr algn="ctr"/>
            <a:r>
              <a:rPr lang="fr-CH" altLang="fr-FR" b="1" dirty="0" smtClean="0">
                <a:solidFill>
                  <a:srgbClr val="C00000"/>
                </a:solidFill>
              </a:rPr>
              <a:t>IM DIENSTE DER ARBEITGEBER</a:t>
            </a:r>
          </a:p>
        </p:txBody>
      </p:sp>
      <p:sp>
        <p:nvSpPr>
          <p:cNvPr id="3" name="Espace réservé du contenu 2"/>
          <p:cNvSpPr>
            <a:spLocks noGrp="1"/>
          </p:cNvSpPr>
          <p:nvPr>
            <p:ph idx="1"/>
          </p:nvPr>
        </p:nvSpPr>
        <p:spPr>
          <a:xfrm>
            <a:off x="468313" y="1700213"/>
            <a:ext cx="8424862" cy="4681537"/>
          </a:xfrm>
        </p:spPr>
        <p:txBody>
          <a:bodyPr/>
          <a:lstStyle/>
          <a:p>
            <a:pPr>
              <a:defRPr/>
            </a:pPr>
            <a:r>
              <a:rPr lang="fr-CH" dirty="0" smtClean="0"/>
              <a:t>Das BIP beantwortet die Anfragen von Arbeitgeber (administrative Hilfe, </a:t>
            </a:r>
            <a:r>
              <a:rPr lang="fr-CH" dirty="0" err="1" smtClean="0"/>
              <a:t>Personalbedarf</a:t>
            </a:r>
            <a:r>
              <a:rPr lang="fr-CH" dirty="0" smtClean="0"/>
              <a:t>, </a:t>
            </a:r>
            <a:r>
              <a:rPr lang="fr-CH" dirty="0" err="1" smtClean="0"/>
              <a:t>usw</a:t>
            </a:r>
            <a:r>
              <a:rPr lang="fr-CH" dirty="0" smtClean="0"/>
              <a:t>.).</a:t>
            </a:r>
          </a:p>
          <a:p>
            <a:pPr marL="0" indent="0" algn="ctr">
              <a:buNone/>
              <a:defRPr/>
            </a:pPr>
            <a:r>
              <a:rPr lang="fr-CH" dirty="0">
                <a:hlinkClick r:id="rId4"/>
              </a:rPr>
              <a:t>s</a:t>
            </a:r>
            <a:r>
              <a:rPr lang="fr-CH" dirty="0" smtClean="0">
                <a:hlinkClick r:id="rId4"/>
              </a:rPr>
              <a:t>as-bip@admin.vs.ch</a:t>
            </a:r>
            <a:r>
              <a:rPr lang="fr-CH" dirty="0" smtClean="0"/>
              <a:t> / 027 607 21 00</a:t>
            </a:r>
          </a:p>
          <a:p>
            <a:pPr marL="0" indent="0" algn="ctr">
              <a:buNone/>
              <a:defRPr/>
            </a:pPr>
            <a:endParaRPr lang="fr-CH" dirty="0" smtClean="0"/>
          </a:p>
          <a:p>
            <a:pPr>
              <a:defRPr/>
            </a:pPr>
            <a:r>
              <a:rPr lang="fr-CH" dirty="0" smtClean="0"/>
              <a:t>Die </a:t>
            </a:r>
            <a:r>
              <a:rPr lang="fr-CH" dirty="0" err="1" smtClean="0"/>
              <a:t>Kontakte</a:t>
            </a:r>
            <a:r>
              <a:rPr lang="fr-CH" dirty="0" smtClean="0"/>
              <a:t> mit den </a:t>
            </a:r>
            <a:r>
              <a:rPr lang="fr-CH" dirty="0" err="1" smtClean="0"/>
              <a:t>Unternehmen</a:t>
            </a:r>
            <a:r>
              <a:rPr lang="fr-CH" dirty="0" smtClean="0"/>
              <a:t> </a:t>
            </a:r>
            <a:r>
              <a:rPr lang="fr-CH" dirty="0" err="1" smtClean="0"/>
              <a:t>erfolgen</a:t>
            </a:r>
            <a:r>
              <a:rPr lang="fr-CH" dirty="0" smtClean="0"/>
              <a:t> </a:t>
            </a:r>
            <a:r>
              <a:rPr lang="fr-CH" b="1" dirty="0" smtClean="0"/>
              <a:t>IMMER</a:t>
            </a:r>
            <a:r>
              <a:rPr lang="fr-CH" dirty="0" smtClean="0"/>
              <a:t> </a:t>
            </a:r>
            <a:r>
              <a:rPr lang="fr-CH" dirty="0" err="1" smtClean="0"/>
              <a:t>über</a:t>
            </a:r>
            <a:r>
              <a:rPr lang="fr-CH" dirty="0" smtClean="0"/>
              <a:t> </a:t>
            </a:r>
            <a:r>
              <a:rPr lang="fr-CH" dirty="0" err="1" smtClean="0"/>
              <a:t>das</a:t>
            </a:r>
            <a:r>
              <a:rPr lang="fr-CH" dirty="0" smtClean="0"/>
              <a:t> BIP.</a:t>
            </a:r>
          </a:p>
          <a:p>
            <a:pPr marL="0" indent="0">
              <a:buFontTx/>
              <a:buNone/>
              <a:defRPr/>
            </a:pPr>
            <a:endParaRPr lang="fr-CH" dirty="0"/>
          </a:p>
        </p:txBody>
      </p:sp>
    </p:spTree>
    <p:extLst>
      <p:ext uri="{BB962C8B-B14F-4D97-AF65-F5344CB8AC3E}">
        <p14:creationId xmlns:p14="http://schemas.microsoft.com/office/powerpoint/2010/main" val="63516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5470" y="4725144"/>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a:lstStyle>
          <a:p>
            <a:pPr algn="ctr">
              <a:defRPr/>
            </a:pPr>
            <a:r>
              <a:rPr lang="fr-CH" altLang="fr-FR" sz="3200" b="1" kern="0" dirty="0" err="1" smtClean="0"/>
              <a:t>Danke</a:t>
            </a:r>
            <a:r>
              <a:rPr lang="fr-CH" altLang="fr-FR" sz="3200" b="1" kern="0" dirty="0" smtClean="0"/>
              <a:t> </a:t>
            </a:r>
            <a:r>
              <a:rPr lang="fr-CH" altLang="fr-FR" sz="3200" b="1" kern="0" dirty="0" err="1" smtClean="0"/>
              <a:t>für</a:t>
            </a:r>
            <a:r>
              <a:rPr lang="fr-CH" altLang="fr-FR" sz="3200" b="1" kern="0" dirty="0" smtClean="0"/>
              <a:t> die </a:t>
            </a:r>
            <a:r>
              <a:rPr lang="fr-CH" altLang="fr-FR" sz="3200" b="1" kern="0" dirty="0" err="1" smtClean="0"/>
              <a:t>Aufmerksamkeit</a:t>
            </a:r>
            <a:r>
              <a:rPr lang="fr-CH" altLang="fr-FR" sz="3200" b="1" kern="0" dirty="0"/>
              <a:t>.</a:t>
            </a:r>
            <a:endParaRPr lang="fr-CH" altLang="fr-FR" sz="3200" b="1" kern="0" dirty="0" smtClean="0"/>
          </a:p>
          <a:p>
            <a:pPr algn="ctr">
              <a:defRPr/>
            </a:pPr>
            <a:r>
              <a:rPr lang="fr-CH" altLang="fr-FR" sz="3200" b="1" kern="0" dirty="0" err="1" smtClean="0"/>
              <a:t>Ich</a:t>
            </a:r>
            <a:r>
              <a:rPr lang="fr-CH" altLang="fr-FR" sz="3200" b="1" kern="0" dirty="0" smtClean="0"/>
              <a:t> </a:t>
            </a:r>
            <a:r>
              <a:rPr lang="fr-CH" altLang="fr-FR" sz="3200" b="1" kern="0" dirty="0" err="1" smtClean="0"/>
              <a:t>freue</a:t>
            </a:r>
            <a:r>
              <a:rPr lang="fr-CH" altLang="fr-FR" sz="3200" b="1" kern="0" dirty="0" smtClean="0"/>
              <a:t> </a:t>
            </a:r>
            <a:r>
              <a:rPr lang="fr-CH" altLang="fr-FR" sz="3200" b="1" kern="0" dirty="0" err="1" smtClean="0"/>
              <a:t>mich</a:t>
            </a:r>
            <a:r>
              <a:rPr lang="fr-CH" altLang="fr-FR" sz="3200" b="1" kern="0" dirty="0" smtClean="0"/>
              <a:t> </a:t>
            </a:r>
            <a:r>
              <a:rPr lang="fr-CH" altLang="fr-FR" sz="3200" b="1" kern="0" dirty="0" err="1" smtClean="0"/>
              <a:t>dich</a:t>
            </a:r>
            <a:r>
              <a:rPr lang="fr-CH" altLang="fr-FR" sz="3200" b="1" kern="0" dirty="0" smtClean="0"/>
              <a:t> </a:t>
            </a:r>
            <a:r>
              <a:rPr lang="fr-CH" altLang="fr-FR" sz="3200" b="1" kern="0" dirty="0" err="1" smtClean="0"/>
              <a:t>am</a:t>
            </a:r>
            <a:r>
              <a:rPr lang="fr-CH" altLang="fr-FR" sz="3200" b="1" kern="0" dirty="0" smtClean="0"/>
              <a:t> </a:t>
            </a:r>
            <a:r>
              <a:rPr lang="fr-CH" altLang="fr-FR" sz="3200" b="1" kern="0" dirty="0" err="1" smtClean="0"/>
              <a:t>Mittwoch</a:t>
            </a:r>
            <a:r>
              <a:rPr lang="fr-CH" altLang="fr-FR" sz="3200" b="1" kern="0" dirty="0" smtClean="0"/>
              <a:t>, </a:t>
            </a:r>
          </a:p>
          <a:p>
            <a:pPr algn="ctr">
              <a:defRPr/>
            </a:pPr>
            <a:r>
              <a:rPr lang="fr-CH" altLang="fr-FR" sz="3200" b="1" kern="0" dirty="0"/>
              <a:t>6</a:t>
            </a:r>
            <a:r>
              <a:rPr lang="fr-CH" altLang="fr-FR" sz="3200" b="1" kern="0" dirty="0" smtClean="0"/>
              <a:t>. </a:t>
            </a:r>
            <a:r>
              <a:rPr lang="fr-CH" altLang="fr-FR" sz="3200" b="1" kern="0" dirty="0" err="1" smtClean="0"/>
              <a:t>Oktober</a:t>
            </a:r>
            <a:r>
              <a:rPr lang="fr-CH" altLang="fr-FR" sz="3200" b="1" kern="0" dirty="0" smtClean="0"/>
              <a:t> 2021 in Brig </a:t>
            </a:r>
            <a:r>
              <a:rPr lang="fr-CH" altLang="fr-FR" sz="3200" b="1" kern="0" dirty="0" err="1" smtClean="0"/>
              <a:t>zu</a:t>
            </a:r>
            <a:r>
              <a:rPr lang="fr-CH" altLang="fr-FR" sz="3200" b="1" kern="0" dirty="0" smtClean="0"/>
              <a:t> </a:t>
            </a:r>
            <a:r>
              <a:rPr lang="fr-CH" altLang="fr-FR" sz="3200" b="1" kern="0" dirty="0" err="1" smtClean="0"/>
              <a:t>treffen</a:t>
            </a:r>
            <a:r>
              <a:rPr lang="fr-CH" altLang="fr-FR" sz="3200" b="1" kern="0" dirty="0" smtClean="0"/>
              <a:t>  </a:t>
            </a:r>
          </a:p>
        </p:txBody>
      </p:sp>
      <p:pic>
        <p:nvPicPr>
          <p:cNvPr id="2" name="Grafik 1"/>
          <p:cNvPicPr>
            <a:picLocks noChangeAspect="1"/>
          </p:cNvPicPr>
          <p:nvPr/>
        </p:nvPicPr>
        <p:blipFill>
          <a:blip r:embed="rId3"/>
          <a:stretch>
            <a:fillRect/>
          </a:stretch>
        </p:blipFill>
        <p:spPr>
          <a:xfrm>
            <a:off x="2005638" y="764704"/>
            <a:ext cx="4762500" cy="3381375"/>
          </a:xfrm>
          <a:prstGeom prst="rect">
            <a:avLst/>
          </a:prstGeom>
        </p:spPr>
      </p:pic>
    </p:spTree>
    <p:extLst>
      <p:ext uri="{BB962C8B-B14F-4D97-AF65-F5344CB8AC3E}">
        <p14:creationId xmlns:p14="http://schemas.microsoft.com/office/powerpoint/2010/main" val="3806879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33375"/>
            <a:ext cx="8662987" cy="611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itre 1"/>
          <p:cNvSpPr>
            <a:spLocks noGrp="1"/>
          </p:cNvSpPr>
          <p:nvPr>
            <p:ph type="title"/>
          </p:nvPr>
        </p:nvSpPr>
        <p:spPr>
          <a:xfrm>
            <a:off x="395288" y="188913"/>
            <a:ext cx="8435975" cy="368300"/>
          </a:xfrm>
        </p:spPr>
        <p:txBody>
          <a:bodyPr/>
          <a:lstStyle/>
          <a:p>
            <a:pPr algn="ctr"/>
            <a:r>
              <a:rPr lang="fr-CH" altLang="fr-FR" sz="1800" b="1" dirty="0" smtClean="0"/>
              <a:t>SCHEMA DES SCHWEIZER ASYLWESENS</a:t>
            </a:r>
            <a:endParaRPr lang="fr-CH" altLang="fr-FR"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elisha\Desktop\power point\carte_sui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2044700"/>
            <a:ext cx="580072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4" descr="C:\Users\elisha\Desktop\power point\carte_sui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580072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rganigramme : Connecteur 2"/>
          <p:cNvSpPr/>
          <p:nvPr/>
        </p:nvSpPr>
        <p:spPr>
          <a:xfrm>
            <a:off x="1908175" y="4724400"/>
            <a:ext cx="71438" cy="73025"/>
          </a:xfrm>
          <a:prstGeom prst="flowChartConnector">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26629" name="Picture 4" descr="C:\Users\elisha\Desktop\power point\carte_suis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54225"/>
            <a:ext cx="580072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ZoneTexte 49"/>
          <p:cNvSpPr txBox="1">
            <a:spLocks noChangeArrowheads="1"/>
          </p:cNvSpPr>
          <p:nvPr/>
        </p:nvSpPr>
        <p:spPr bwMode="auto">
          <a:xfrm>
            <a:off x="1157288" y="4532313"/>
            <a:ext cx="11715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Aéroport de Genève</a:t>
            </a:r>
          </a:p>
        </p:txBody>
      </p:sp>
      <p:sp>
        <p:nvSpPr>
          <p:cNvPr id="26631" name="ZoneTexte 52"/>
          <p:cNvSpPr txBox="1">
            <a:spLocks noChangeArrowheads="1"/>
          </p:cNvSpPr>
          <p:nvPr/>
        </p:nvSpPr>
        <p:spPr bwMode="auto">
          <a:xfrm>
            <a:off x="1727200" y="5084763"/>
            <a:ext cx="1857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endParaRPr lang="fr-FR" altLang="fr-FR" sz="1800"/>
          </a:p>
        </p:txBody>
      </p:sp>
      <p:sp>
        <p:nvSpPr>
          <p:cNvPr id="85" name="ZoneTexte 84"/>
          <p:cNvSpPr txBox="1">
            <a:spLocks noChangeArrowheads="1"/>
          </p:cNvSpPr>
          <p:nvPr/>
        </p:nvSpPr>
        <p:spPr bwMode="auto">
          <a:xfrm>
            <a:off x="1735138" y="3937000"/>
            <a:ext cx="709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Vallorbe</a:t>
            </a:r>
          </a:p>
        </p:txBody>
      </p:sp>
      <p:sp>
        <p:nvSpPr>
          <p:cNvPr id="86" name="ZoneTexte 85"/>
          <p:cNvSpPr txBox="1">
            <a:spLocks noChangeArrowheads="1"/>
          </p:cNvSpPr>
          <p:nvPr/>
        </p:nvSpPr>
        <p:spPr bwMode="auto">
          <a:xfrm>
            <a:off x="1665288" y="3563938"/>
            <a:ext cx="8509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Les Verrières</a:t>
            </a:r>
          </a:p>
        </p:txBody>
      </p:sp>
      <p:sp>
        <p:nvSpPr>
          <p:cNvPr id="87" name="ZoneTexte 86"/>
          <p:cNvSpPr txBox="1">
            <a:spLocks noChangeArrowheads="1"/>
          </p:cNvSpPr>
          <p:nvPr/>
        </p:nvSpPr>
        <p:spPr bwMode="auto">
          <a:xfrm>
            <a:off x="2565400" y="3538538"/>
            <a:ext cx="6477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Boudry</a:t>
            </a:r>
          </a:p>
        </p:txBody>
      </p:sp>
      <p:sp>
        <p:nvSpPr>
          <p:cNvPr id="88" name="ZoneTexte 87"/>
          <p:cNvSpPr txBox="1">
            <a:spLocks noChangeArrowheads="1"/>
          </p:cNvSpPr>
          <p:nvPr/>
        </p:nvSpPr>
        <p:spPr bwMode="auto">
          <a:xfrm>
            <a:off x="3298825" y="2528888"/>
            <a:ext cx="4222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SzTx/>
              <a:buFontTx/>
              <a:buNone/>
            </a:pPr>
            <a:r>
              <a:rPr lang="fr-CH" altLang="fr-FR" sz="800" b="1"/>
              <a:t>Bâle</a:t>
            </a:r>
          </a:p>
        </p:txBody>
      </p:sp>
      <p:sp>
        <p:nvSpPr>
          <p:cNvPr id="90" name="ZoneTexte 89"/>
          <p:cNvSpPr txBox="1">
            <a:spLocks noChangeArrowheads="1"/>
          </p:cNvSpPr>
          <p:nvPr/>
        </p:nvSpPr>
        <p:spPr bwMode="auto">
          <a:xfrm>
            <a:off x="3292475" y="3641725"/>
            <a:ext cx="57626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Berne</a:t>
            </a:r>
          </a:p>
        </p:txBody>
      </p:sp>
      <p:sp>
        <p:nvSpPr>
          <p:cNvPr id="91" name="ZoneTexte 90"/>
          <p:cNvSpPr txBox="1">
            <a:spLocks noChangeArrowheads="1"/>
          </p:cNvSpPr>
          <p:nvPr/>
        </p:nvSpPr>
        <p:spPr bwMode="auto">
          <a:xfrm>
            <a:off x="2951163" y="3263900"/>
            <a:ext cx="6127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Chapelle</a:t>
            </a:r>
          </a:p>
        </p:txBody>
      </p:sp>
      <p:sp>
        <p:nvSpPr>
          <p:cNvPr id="92" name="ZoneTexte 91"/>
          <p:cNvSpPr txBox="1">
            <a:spLocks noChangeArrowheads="1"/>
          </p:cNvSpPr>
          <p:nvPr/>
        </p:nvSpPr>
        <p:spPr bwMode="auto">
          <a:xfrm>
            <a:off x="3178175" y="2719388"/>
            <a:ext cx="8064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Allschwil</a:t>
            </a:r>
          </a:p>
        </p:txBody>
      </p:sp>
      <p:sp>
        <p:nvSpPr>
          <p:cNvPr id="93" name="ZoneTexte 92"/>
          <p:cNvSpPr txBox="1">
            <a:spLocks noChangeArrowheads="1"/>
          </p:cNvSpPr>
          <p:nvPr/>
        </p:nvSpPr>
        <p:spPr bwMode="auto">
          <a:xfrm>
            <a:off x="3714750" y="2598738"/>
            <a:ext cx="5762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Muttenz</a:t>
            </a:r>
          </a:p>
        </p:txBody>
      </p:sp>
      <p:sp>
        <p:nvSpPr>
          <p:cNvPr id="94" name="ZoneTexte 93"/>
          <p:cNvSpPr txBox="1">
            <a:spLocks noChangeArrowheads="1"/>
          </p:cNvSpPr>
          <p:nvPr/>
        </p:nvSpPr>
        <p:spPr bwMode="auto">
          <a:xfrm>
            <a:off x="2898775" y="3757613"/>
            <a:ext cx="5746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Giffers </a:t>
            </a:r>
          </a:p>
        </p:txBody>
      </p:sp>
      <p:sp>
        <p:nvSpPr>
          <p:cNvPr id="95" name="ZoneTexte 94"/>
          <p:cNvSpPr txBox="1">
            <a:spLocks noChangeArrowheads="1"/>
          </p:cNvSpPr>
          <p:nvPr/>
        </p:nvSpPr>
        <p:spPr bwMode="auto">
          <a:xfrm>
            <a:off x="4581525" y="2992438"/>
            <a:ext cx="5746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Zurich</a:t>
            </a:r>
          </a:p>
        </p:txBody>
      </p:sp>
      <p:sp>
        <p:nvSpPr>
          <p:cNvPr id="98" name="ZoneTexte 97"/>
          <p:cNvSpPr txBox="1">
            <a:spLocks noChangeArrowheads="1"/>
          </p:cNvSpPr>
          <p:nvPr/>
        </p:nvSpPr>
        <p:spPr bwMode="auto">
          <a:xfrm>
            <a:off x="4284663" y="2660650"/>
            <a:ext cx="127000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Aéroport de Zurich</a:t>
            </a:r>
          </a:p>
        </p:txBody>
      </p:sp>
      <p:sp>
        <p:nvSpPr>
          <p:cNvPr id="99" name="ZoneTexte 98"/>
          <p:cNvSpPr txBox="1">
            <a:spLocks noChangeArrowheads="1"/>
          </p:cNvSpPr>
          <p:nvPr/>
        </p:nvSpPr>
        <p:spPr bwMode="auto">
          <a:xfrm>
            <a:off x="4206875" y="2501900"/>
            <a:ext cx="658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Embrach</a:t>
            </a:r>
          </a:p>
        </p:txBody>
      </p:sp>
      <p:sp>
        <p:nvSpPr>
          <p:cNvPr id="100" name="ZoneTexte 99"/>
          <p:cNvSpPr txBox="1">
            <a:spLocks noChangeArrowheads="1"/>
          </p:cNvSpPr>
          <p:nvPr/>
        </p:nvSpPr>
        <p:spPr bwMode="auto">
          <a:xfrm>
            <a:off x="5181600" y="2433638"/>
            <a:ext cx="8636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Kreuzlingen</a:t>
            </a:r>
          </a:p>
        </p:txBody>
      </p:sp>
      <p:sp>
        <p:nvSpPr>
          <p:cNvPr id="101" name="ZoneTexte 100"/>
          <p:cNvSpPr txBox="1">
            <a:spLocks noChangeArrowheads="1"/>
          </p:cNvSpPr>
          <p:nvPr/>
        </p:nvSpPr>
        <p:spPr bwMode="auto">
          <a:xfrm>
            <a:off x="3784600" y="3505200"/>
            <a:ext cx="8651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Glaubenberg</a:t>
            </a:r>
          </a:p>
        </p:txBody>
      </p:sp>
      <p:sp>
        <p:nvSpPr>
          <p:cNvPr id="102" name="ZoneTexte 101"/>
          <p:cNvSpPr txBox="1">
            <a:spLocks noChangeArrowheads="1"/>
          </p:cNvSpPr>
          <p:nvPr/>
        </p:nvSpPr>
        <p:spPr bwMode="auto">
          <a:xfrm>
            <a:off x="5626100" y="2789238"/>
            <a:ext cx="6937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Altstätten</a:t>
            </a:r>
          </a:p>
        </p:txBody>
      </p:sp>
      <p:sp>
        <p:nvSpPr>
          <p:cNvPr id="103" name="ZoneTexte 102"/>
          <p:cNvSpPr txBox="1">
            <a:spLocks noChangeArrowheads="1"/>
          </p:cNvSpPr>
          <p:nvPr/>
        </p:nvSpPr>
        <p:spPr bwMode="auto">
          <a:xfrm>
            <a:off x="4781550" y="4732338"/>
            <a:ext cx="5746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Biasca</a:t>
            </a:r>
          </a:p>
        </p:txBody>
      </p:sp>
      <p:sp>
        <p:nvSpPr>
          <p:cNvPr id="105" name="ZoneTexte 104"/>
          <p:cNvSpPr txBox="1">
            <a:spLocks noChangeArrowheads="1"/>
          </p:cNvSpPr>
          <p:nvPr/>
        </p:nvSpPr>
        <p:spPr bwMode="auto">
          <a:xfrm>
            <a:off x="4514850" y="5322888"/>
            <a:ext cx="70643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SzTx/>
              <a:buFontTx/>
              <a:buNone/>
            </a:pPr>
            <a:r>
              <a:rPr lang="fr-CH" altLang="fr-FR" sz="800" b="1"/>
              <a:t>Chiasso</a:t>
            </a:r>
          </a:p>
        </p:txBody>
      </p:sp>
      <p:sp>
        <p:nvSpPr>
          <p:cNvPr id="106" name="ZoneTexte 105"/>
          <p:cNvSpPr txBox="1">
            <a:spLocks noChangeArrowheads="1"/>
          </p:cNvSpPr>
          <p:nvPr/>
        </p:nvSpPr>
        <p:spPr bwMode="auto">
          <a:xfrm>
            <a:off x="5145088" y="5187950"/>
            <a:ext cx="5746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800" b="1"/>
              <a:t>Stabio</a:t>
            </a:r>
          </a:p>
        </p:txBody>
      </p:sp>
      <p:sp>
        <p:nvSpPr>
          <p:cNvPr id="76" name="Organigramme : Connecteur 75"/>
          <p:cNvSpPr/>
          <p:nvPr/>
        </p:nvSpPr>
        <p:spPr>
          <a:xfrm>
            <a:off x="5213350" y="2519363"/>
            <a:ext cx="44450" cy="46037"/>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0" name="Organigramme : Connecteur 69"/>
          <p:cNvSpPr/>
          <p:nvPr/>
        </p:nvSpPr>
        <p:spPr>
          <a:xfrm>
            <a:off x="1943100" y="4695825"/>
            <a:ext cx="46038"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3" name="Organigramme : Connecteur 72"/>
          <p:cNvSpPr/>
          <p:nvPr/>
        </p:nvSpPr>
        <p:spPr>
          <a:xfrm>
            <a:off x="2195513" y="3959225"/>
            <a:ext cx="46037" cy="46038"/>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7" name="Organigramme : Connecteur 76"/>
          <p:cNvSpPr/>
          <p:nvPr/>
        </p:nvSpPr>
        <p:spPr>
          <a:xfrm>
            <a:off x="2339975" y="3576638"/>
            <a:ext cx="46038" cy="4603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5" name="Organigramme : Connecteur 54"/>
          <p:cNvSpPr/>
          <p:nvPr/>
        </p:nvSpPr>
        <p:spPr>
          <a:xfrm>
            <a:off x="3446463" y="3644900"/>
            <a:ext cx="46037"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4" name="Organigramme : Connecteur 73"/>
          <p:cNvSpPr/>
          <p:nvPr/>
        </p:nvSpPr>
        <p:spPr>
          <a:xfrm>
            <a:off x="3157538" y="3429000"/>
            <a:ext cx="46037" cy="46038"/>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22" name="Organigramme : Connecteur 121"/>
          <p:cNvSpPr/>
          <p:nvPr/>
        </p:nvSpPr>
        <p:spPr>
          <a:xfrm>
            <a:off x="3132138" y="3933825"/>
            <a:ext cx="46037" cy="44450"/>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6" name="Organigramme : Connecteur 65"/>
          <p:cNvSpPr/>
          <p:nvPr/>
        </p:nvSpPr>
        <p:spPr>
          <a:xfrm>
            <a:off x="5003800" y="4751388"/>
            <a:ext cx="46038" cy="46037"/>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7" name="Organigramme : Connecteur 66"/>
          <p:cNvSpPr/>
          <p:nvPr/>
        </p:nvSpPr>
        <p:spPr>
          <a:xfrm>
            <a:off x="5167313" y="5300663"/>
            <a:ext cx="46037" cy="46037"/>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9" name="Organigramme : Connecteur 68"/>
          <p:cNvSpPr/>
          <p:nvPr/>
        </p:nvSpPr>
        <p:spPr>
          <a:xfrm>
            <a:off x="5148263" y="5399088"/>
            <a:ext cx="46037" cy="4603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5" name="Organigramme : Connecteur 64"/>
          <p:cNvSpPr/>
          <p:nvPr/>
        </p:nvSpPr>
        <p:spPr>
          <a:xfrm>
            <a:off x="4238625" y="3671888"/>
            <a:ext cx="46038" cy="44450"/>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1" name="Organigramme : Connecteur 70"/>
          <p:cNvSpPr/>
          <p:nvPr/>
        </p:nvSpPr>
        <p:spPr>
          <a:xfrm>
            <a:off x="5795963" y="2951163"/>
            <a:ext cx="46037" cy="4603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5" name="Organigramme : Connecteur 74"/>
          <p:cNvSpPr/>
          <p:nvPr/>
        </p:nvSpPr>
        <p:spPr>
          <a:xfrm>
            <a:off x="4741863" y="2590800"/>
            <a:ext cx="46037" cy="46038"/>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96" name="Organigramme : Connecteur 95"/>
          <p:cNvSpPr/>
          <p:nvPr/>
        </p:nvSpPr>
        <p:spPr>
          <a:xfrm>
            <a:off x="4799013" y="2686050"/>
            <a:ext cx="44450"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9" name="Organigramme : Connecteur 58"/>
          <p:cNvSpPr/>
          <p:nvPr/>
        </p:nvSpPr>
        <p:spPr>
          <a:xfrm>
            <a:off x="4787900" y="2997200"/>
            <a:ext cx="46038"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0" name="Organigramme : Connecteur 59"/>
          <p:cNvSpPr/>
          <p:nvPr/>
        </p:nvSpPr>
        <p:spPr>
          <a:xfrm>
            <a:off x="3662363" y="2636838"/>
            <a:ext cx="46037" cy="46037"/>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4" name="Organigramme : Connecteur 63"/>
          <p:cNvSpPr/>
          <p:nvPr/>
        </p:nvSpPr>
        <p:spPr>
          <a:xfrm>
            <a:off x="3733800" y="2682875"/>
            <a:ext cx="46038" cy="46038"/>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61" name="Organigramme : Connecteur 60"/>
          <p:cNvSpPr/>
          <p:nvPr/>
        </p:nvSpPr>
        <p:spPr>
          <a:xfrm>
            <a:off x="3662363" y="2724150"/>
            <a:ext cx="46037" cy="46038"/>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20" name="Organigramme : Connecteur 119"/>
          <p:cNvSpPr/>
          <p:nvPr/>
        </p:nvSpPr>
        <p:spPr>
          <a:xfrm>
            <a:off x="2843213" y="3533775"/>
            <a:ext cx="46037"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grpSp>
        <p:nvGrpSpPr>
          <p:cNvPr id="15406" name="Groupe 6"/>
          <p:cNvGrpSpPr>
            <a:grpSpLocks/>
          </p:cNvGrpSpPr>
          <p:nvPr/>
        </p:nvGrpSpPr>
        <p:grpSpPr bwMode="auto">
          <a:xfrm>
            <a:off x="6716713" y="1938338"/>
            <a:ext cx="2185987" cy="1443037"/>
            <a:chOff x="9874432" y="1207930"/>
            <a:chExt cx="2186163" cy="1442654"/>
          </a:xfrm>
        </p:grpSpPr>
        <p:sp>
          <p:nvSpPr>
            <p:cNvPr id="26674" name="ZoneTexte 61"/>
            <p:cNvSpPr txBox="1">
              <a:spLocks noChangeArrowheads="1"/>
            </p:cNvSpPr>
            <p:nvPr/>
          </p:nvSpPr>
          <p:spPr bwMode="auto">
            <a:xfrm>
              <a:off x="9926881" y="1207930"/>
              <a:ext cx="21209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rgbClr val="00B050"/>
                </a:buClr>
                <a:buSzTx/>
                <a:buFontTx/>
                <a:buNone/>
              </a:pPr>
              <a:r>
                <a:rPr lang="de-CH" altLang="fr-FR" sz="1000" i="1"/>
                <a:t> Dauerhaftes Bundesasylzentrum mit Verfahrensfunktion (BAZmV)</a:t>
              </a:r>
            </a:p>
          </p:txBody>
        </p:sp>
        <p:sp>
          <p:nvSpPr>
            <p:cNvPr id="26675" name="ZoneTexte 67"/>
            <p:cNvSpPr txBox="1">
              <a:spLocks noChangeArrowheads="1"/>
            </p:cNvSpPr>
            <p:nvPr/>
          </p:nvSpPr>
          <p:spPr bwMode="auto">
            <a:xfrm>
              <a:off x="9974620" y="1574643"/>
              <a:ext cx="20859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rgbClr val="00B050"/>
                </a:buClr>
                <a:buSzTx/>
                <a:buFontTx/>
                <a:buNone/>
              </a:pPr>
              <a:r>
                <a:rPr lang="de-CH" altLang="fr-FR" sz="1000" i="1"/>
                <a:t>Dauerhaftes Bundesasylzentrum ohne Verfahrensfunktion (BAZoV)</a:t>
              </a:r>
            </a:p>
          </p:txBody>
        </p:sp>
        <p:grpSp>
          <p:nvGrpSpPr>
            <p:cNvPr id="26676" name="Groupe 5"/>
            <p:cNvGrpSpPr>
              <a:grpSpLocks/>
            </p:cNvGrpSpPr>
            <p:nvPr/>
          </p:nvGrpSpPr>
          <p:grpSpPr bwMode="auto">
            <a:xfrm>
              <a:off x="9874432" y="1398136"/>
              <a:ext cx="2023419" cy="1252448"/>
              <a:chOff x="9874432" y="1398136"/>
              <a:chExt cx="2023419" cy="1252448"/>
            </a:xfrm>
          </p:grpSpPr>
          <p:sp>
            <p:nvSpPr>
              <p:cNvPr id="26677" name="ZoneTexte 62"/>
              <p:cNvSpPr txBox="1">
                <a:spLocks noChangeArrowheads="1"/>
              </p:cNvSpPr>
              <p:nvPr/>
            </p:nvSpPr>
            <p:spPr bwMode="auto">
              <a:xfrm>
                <a:off x="9930171" y="1995618"/>
                <a:ext cx="196768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de-CH" altLang="fr-FR" sz="1000" i="1"/>
                  <a:t>Temporares Bundesasylzentrum (BAZ)</a:t>
                </a:r>
              </a:p>
            </p:txBody>
          </p:sp>
          <p:sp>
            <p:nvSpPr>
              <p:cNvPr id="26678" name="ZoneTexte 71"/>
              <p:cNvSpPr txBox="1">
                <a:spLocks noChangeArrowheads="1"/>
              </p:cNvSpPr>
              <p:nvPr/>
            </p:nvSpPr>
            <p:spPr bwMode="auto">
              <a:xfrm>
                <a:off x="9928583" y="2404363"/>
                <a:ext cx="1969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de-CH" altLang="fr-FR" sz="1000" i="1"/>
                  <a:t>Besonderes Zentrum (BesoZ)</a:t>
                </a:r>
              </a:p>
            </p:txBody>
          </p:sp>
          <p:sp>
            <p:nvSpPr>
              <p:cNvPr id="78" name="Organigramme : Connecteur 77"/>
              <p:cNvSpPr/>
              <p:nvPr/>
            </p:nvSpPr>
            <p:spPr>
              <a:xfrm>
                <a:off x="9879194" y="1398380"/>
                <a:ext cx="46042" cy="46025"/>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i="1" dirty="0"/>
              </a:p>
            </p:txBody>
          </p:sp>
          <p:sp>
            <p:nvSpPr>
              <p:cNvPr id="79" name="Organigramme : Connecteur 78"/>
              <p:cNvSpPr/>
              <p:nvPr/>
            </p:nvSpPr>
            <p:spPr>
              <a:xfrm>
                <a:off x="9882370" y="1731666"/>
                <a:ext cx="46042" cy="46025"/>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i="1" dirty="0"/>
              </a:p>
            </p:txBody>
          </p:sp>
          <p:sp>
            <p:nvSpPr>
              <p:cNvPr id="80" name="Organigramme : Connecteur 79"/>
              <p:cNvSpPr/>
              <p:nvPr/>
            </p:nvSpPr>
            <p:spPr>
              <a:xfrm>
                <a:off x="9879194" y="2164938"/>
                <a:ext cx="46042" cy="46026"/>
              </a:xfrm>
              <a:prstGeom prst="flowChartConnector">
                <a:avLst/>
              </a:prstGeom>
              <a:solidFill>
                <a:srgbClr val="EF01B1"/>
              </a:solidFill>
              <a:ln>
                <a:solidFill>
                  <a:srgbClr val="EF0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i="1" dirty="0"/>
              </a:p>
            </p:txBody>
          </p:sp>
          <p:sp>
            <p:nvSpPr>
              <p:cNvPr id="81" name="Organigramme : Connecteur 80"/>
              <p:cNvSpPr/>
              <p:nvPr/>
            </p:nvSpPr>
            <p:spPr>
              <a:xfrm>
                <a:off x="9874432" y="2504573"/>
                <a:ext cx="46041" cy="46026"/>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i="1" dirty="0"/>
              </a:p>
            </p:txBody>
          </p:sp>
        </p:grpSp>
      </p:grpSp>
      <p:sp>
        <p:nvSpPr>
          <p:cNvPr id="82" name="Titre 1"/>
          <p:cNvSpPr txBox="1">
            <a:spLocks/>
          </p:cNvSpPr>
          <p:nvPr/>
        </p:nvSpPr>
        <p:spPr bwMode="auto">
          <a:xfrm>
            <a:off x="0" y="486325"/>
            <a:ext cx="9143999" cy="903774"/>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lgn="ctr" rtl="0" eaLnBrk="0" fontAlgn="base" hangingPunct="0">
              <a:lnSpc>
                <a:spcPct val="170000"/>
              </a:lnSpc>
              <a:spcBef>
                <a:spcPct val="0"/>
              </a:spcBef>
              <a:spcAft>
                <a:spcPct val="0"/>
              </a:spcAft>
              <a:defRPr sz="36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a:lstStyle>
          <a:p>
            <a:pPr>
              <a:defRPr/>
            </a:pPr>
            <a:r>
              <a:rPr lang="fr-CH" altLang="fr-FR" b="1" kern="0" dirty="0" err="1" smtClean="0">
                <a:solidFill>
                  <a:srgbClr val="C00000"/>
                </a:solidFill>
              </a:rPr>
              <a:t>Bundesasylzentren</a:t>
            </a:r>
            <a:r>
              <a:rPr lang="fr-CH" altLang="fr-FR" b="1" kern="0" dirty="0" smtClean="0">
                <a:solidFill>
                  <a:srgbClr val="C00000"/>
                </a:solidFill>
              </a:rPr>
              <a:t> (BAZ)</a:t>
            </a:r>
            <a:endParaRPr lang="fr-CH" altLang="fr-FR" kern="0" dirty="0" smtClean="0">
              <a:solidFill>
                <a:srgbClr val="C00000"/>
              </a:solidFill>
            </a:endParaRPr>
          </a:p>
        </p:txBody>
      </p:sp>
      <p:sp>
        <p:nvSpPr>
          <p:cNvPr id="68" name="ZoneTexte 67"/>
          <p:cNvSpPr txBox="1">
            <a:spLocks noChangeArrowheads="1"/>
          </p:cNvSpPr>
          <p:nvPr/>
        </p:nvSpPr>
        <p:spPr bwMode="auto">
          <a:xfrm>
            <a:off x="2230438" y="5588000"/>
            <a:ext cx="1477962" cy="368300"/>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pPr>
            <a:r>
              <a:rPr lang="fr-CH" altLang="fr-FR" sz="1800" i="1"/>
              <a:t>140 Tage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0" y="196831"/>
            <a:ext cx="9144000" cy="954107"/>
          </a:xfrm>
        </p:spPr>
        <p:txBody>
          <a:bodyPr/>
          <a:lstStyle/>
          <a:p>
            <a:pPr algn="ctr"/>
            <a:r>
              <a:rPr lang="fr-CH" altLang="fr-FR" b="1" dirty="0" smtClean="0">
                <a:solidFill>
                  <a:srgbClr val="C00000"/>
                </a:solidFill>
              </a:rPr>
              <a:t>ASYLBEWERBENDE (</a:t>
            </a:r>
            <a:r>
              <a:rPr lang="de-CH" altLang="fr-FR" b="1" dirty="0" smtClean="0">
                <a:solidFill>
                  <a:srgbClr val="C00000"/>
                </a:solidFill>
              </a:rPr>
              <a:t>AB</a:t>
            </a:r>
            <a:r>
              <a:rPr lang="fr-CH" altLang="fr-FR" b="1" dirty="0" smtClean="0">
                <a:solidFill>
                  <a:srgbClr val="C00000"/>
                </a:solidFill>
              </a:rPr>
              <a:t>) VORLÄUFIG AUFGENOMME (VA) FLÜCHTLINGE </a:t>
            </a:r>
            <a:r>
              <a:rPr lang="fr-CH" altLang="fr-FR" b="1" dirty="0">
                <a:solidFill>
                  <a:srgbClr val="C00000"/>
                </a:solidFill>
              </a:rPr>
              <a:t>(</a:t>
            </a:r>
            <a:r>
              <a:rPr lang="fr-CH" altLang="fr-FR" b="1" dirty="0" smtClean="0">
                <a:solidFill>
                  <a:srgbClr val="C00000"/>
                </a:solidFill>
              </a:rPr>
              <a:t>FL)</a:t>
            </a:r>
            <a:endParaRPr lang="fr-FR" altLang="fr-FR" dirty="0" smtClean="0">
              <a:solidFill>
                <a:srgbClr val="C00000"/>
              </a:solidFill>
            </a:endParaRPr>
          </a:p>
        </p:txBody>
      </p:sp>
      <p:pic>
        <p:nvPicPr>
          <p:cNvPr id="21507"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62763" y="1484313"/>
            <a:ext cx="1866900" cy="2105025"/>
          </a:xfrm>
        </p:spPr>
      </p:pic>
      <p:pic>
        <p:nvPicPr>
          <p:cNvPr id="21508" name="Imag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38" y="1457743"/>
            <a:ext cx="1989038" cy="215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0501" y="1466596"/>
            <a:ext cx="3425676" cy="214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238" y="3784600"/>
            <a:ext cx="31877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690938" y="3681460"/>
            <a:ext cx="5050350" cy="2246769"/>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de-CH" sz="2000" dirty="0"/>
              <a:t>Asylbewerbende </a:t>
            </a:r>
            <a:r>
              <a:rPr lang="de-CH" sz="2000" dirty="0" smtClean="0"/>
              <a:t>(</a:t>
            </a:r>
            <a:r>
              <a:rPr lang="de-CH" sz="2000" dirty="0" err="1" smtClean="0"/>
              <a:t>Permis</a:t>
            </a:r>
            <a:r>
              <a:rPr lang="de-CH" sz="2000" dirty="0" smtClean="0"/>
              <a:t> N</a:t>
            </a:r>
            <a:r>
              <a:rPr lang="de-CH" sz="2000" dirty="0"/>
              <a:t>)</a:t>
            </a:r>
          </a:p>
          <a:p>
            <a:pPr marL="285750" indent="-285750">
              <a:lnSpc>
                <a:spcPct val="200000"/>
              </a:lnSpc>
              <a:buClr>
                <a:srgbClr val="FF0000"/>
              </a:buClr>
              <a:buFont typeface="Arial" panose="020B0604020202020204" pitchFamily="34" charset="0"/>
              <a:buChar char="•"/>
            </a:pPr>
            <a:r>
              <a:rPr lang="de-CH" sz="2000" dirty="0" smtClean="0"/>
              <a:t>Vorläufig </a:t>
            </a:r>
            <a:r>
              <a:rPr lang="de-CH" sz="2000" dirty="0"/>
              <a:t>Aufgenomme (F) </a:t>
            </a:r>
            <a:endParaRPr lang="de-CH" sz="2000" dirty="0" smtClean="0"/>
          </a:p>
          <a:p>
            <a:pPr marL="285750" indent="-285750">
              <a:lnSpc>
                <a:spcPct val="200000"/>
              </a:lnSpc>
              <a:buClr>
                <a:srgbClr val="FF0000"/>
              </a:buClr>
              <a:buFont typeface="Arial" panose="020B0604020202020204" pitchFamily="34" charset="0"/>
              <a:buChar char="•"/>
            </a:pPr>
            <a:r>
              <a:rPr lang="de-CH" sz="2000" dirty="0" smtClean="0"/>
              <a:t>Vorläufig </a:t>
            </a:r>
            <a:r>
              <a:rPr lang="de-CH" sz="2000" dirty="0"/>
              <a:t>aufgenommene Flüchtlinge (</a:t>
            </a:r>
            <a:r>
              <a:rPr lang="de-CH" sz="2000" dirty="0" smtClean="0"/>
              <a:t>F)</a:t>
            </a:r>
          </a:p>
          <a:p>
            <a:pPr marL="285750" indent="-285750">
              <a:lnSpc>
                <a:spcPct val="200000"/>
              </a:lnSpc>
              <a:buClr>
                <a:srgbClr val="FF0000"/>
              </a:buClr>
              <a:buFont typeface="Arial" panose="020B0604020202020204" pitchFamily="34" charset="0"/>
              <a:buChar char="•"/>
            </a:pPr>
            <a:r>
              <a:rPr lang="de-CH" sz="2000" dirty="0" smtClean="0"/>
              <a:t>Anerkannte </a:t>
            </a:r>
            <a:r>
              <a:rPr lang="de-CH" sz="2000" dirty="0"/>
              <a:t>Flüchtlinge (</a:t>
            </a:r>
            <a:r>
              <a:rPr lang="de-CH" sz="2000" dirty="0" smtClean="0"/>
              <a:t>B -</a:t>
            </a:r>
            <a:r>
              <a:rPr lang="de-CH" sz="2000" dirty="0"/>
              <a:t>5 </a:t>
            </a:r>
            <a:r>
              <a:rPr lang="de-CH" sz="2000" dirty="0" smtClean="0"/>
              <a:t>Jahre) </a:t>
            </a:r>
          </a:p>
        </p:txBody>
      </p:sp>
    </p:spTree>
    <p:extLst>
      <p:ext uri="{BB962C8B-B14F-4D97-AF65-F5344CB8AC3E}">
        <p14:creationId xmlns:p14="http://schemas.microsoft.com/office/powerpoint/2010/main" val="2587160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38" descr="carte_vid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052513"/>
            <a:ext cx="74168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Espace réservé du contenu 5"/>
          <p:cNvSpPr>
            <a:spLocks noGrp="1"/>
          </p:cNvSpPr>
          <p:nvPr>
            <p:ph sz="half" idx="2"/>
          </p:nvPr>
        </p:nvSpPr>
        <p:spPr>
          <a:xfrm>
            <a:off x="6300788" y="2638425"/>
            <a:ext cx="2951162" cy="4030663"/>
          </a:xfrm>
        </p:spPr>
        <p:txBody>
          <a:bodyPr/>
          <a:lstStyle/>
          <a:p>
            <a:pPr marL="0" indent="0">
              <a:defRPr/>
            </a:pPr>
            <a:endParaRPr lang="fr-CH" altLang="fr-FR" sz="1400" dirty="0" smtClean="0"/>
          </a:p>
          <a:p>
            <a:pPr marL="0" indent="0">
              <a:buFontTx/>
              <a:buNone/>
              <a:tabLst>
                <a:tab pos="357188" algn="l"/>
              </a:tabLst>
              <a:defRPr/>
            </a:pPr>
            <a:r>
              <a:rPr lang="fr-CH" altLang="fr-FR" sz="1400" dirty="0" smtClean="0"/>
              <a:t>     	</a:t>
            </a:r>
            <a:r>
              <a:rPr lang="fr-CH" altLang="fr-FR" sz="1400" dirty="0" err="1" smtClean="0"/>
              <a:t>Regionale</a:t>
            </a:r>
            <a:r>
              <a:rPr lang="fr-CH" altLang="fr-FR" sz="1400" dirty="0" smtClean="0"/>
              <a:t> Administration</a:t>
            </a:r>
          </a:p>
          <a:p>
            <a:pPr marL="0" indent="0">
              <a:buFontTx/>
              <a:buNone/>
              <a:tabLst>
                <a:tab pos="357188" algn="l"/>
              </a:tabLst>
              <a:defRPr/>
            </a:pPr>
            <a:endParaRPr lang="fr-CH" altLang="fr-FR" sz="1400" dirty="0" smtClean="0"/>
          </a:p>
          <a:p>
            <a:pPr marL="357188" indent="-357188">
              <a:buFontTx/>
              <a:buNone/>
              <a:defRPr/>
            </a:pPr>
            <a:r>
              <a:rPr lang="fr-CH" altLang="fr-FR" sz="1400" dirty="0" smtClean="0"/>
              <a:t>	</a:t>
            </a:r>
            <a:r>
              <a:rPr lang="fr-CH" altLang="fr-FR" sz="1400" dirty="0" err="1" smtClean="0"/>
              <a:t>Erste</a:t>
            </a:r>
            <a:r>
              <a:rPr lang="fr-CH" altLang="fr-FR" sz="1400" dirty="0" smtClean="0"/>
              <a:t> </a:t>
            </a:r>
            <a:r>
              <a:rPr lang="fr-CH" altLang="fr-FR" sz="1400" dirty="0" err="1" smtClean="0"/>
              <a:t>Empfangsstelle</a:t>
            </a:r>
            <a:endParaRPr lang="fr-CH" altLang="fr-FR" sz="1400" dirty="0" smtClean="0"/>
          </a:p>
          <a:p>
            <a:pPr marL="357188" indent="-357188">
              <a:buFontTx/>
              <a:buNone/>
              <a:defRPr/>
            </a:pPr>
            <a:r>
              <a:rPr lang="fr-CH" altLang="fr-FR" sz="1400" dirty="0" smtClean="0"/>
              <a:t>	</a:t>
            </a:r>
          </a:p>
          <a:p>
            <a:pPr marL="357188" indent="-357188">
              <a:buFontTx/>
              <a:buNone/>
              <a:defRPr/>
            </a:pPr>
            <a:r>
              <a:rPr lang="fr-CH" altLang="fr-FR" sz="1400" dirty="0" smtClean="0"/>
              <a:t>       </a:t>
            </a:r>
            <a:r>
              <a:rPr lang="fr-CH" altLang="fr-FR" sz="1400" dirty="0" err="1" smtClean="0"/>
              <a:t>Kollektive</a:t>
            </a:r>
            <a:r>
              <a:rPr lang="fr-CH" altLang="fr-FR" sz="1400" dirty="0" smtClean="0"/>
              <a:t> </a:t>
            </a:r>
            <a:r>
              <a:rPr lang="fr-CH" altLang="fr-FR" sz="1400" dirty="0" err="1" smtClean="0"/>
              <a:t>Empfangseinrichtungen</a:t>
            </a:r>
            <a:endParaRPr lang="fr-CH" altLang="fr-FR" sz="1400" dirty="0"/>
          </a:p>
          <a:p>
            <a:pPr marL="357188" indent="-357188">
              <a:buFontTx/>
              <a:buNone/>
              <a:defRPr/>
            </a:pPr>
            <a:endParaRPr lang="fr-CH" altLang="fr-FR" sz="1400" dirty="0" smtClean="0"/>
          </a:p>
          <a:p>
            <a:pPr marL="357188" indent="-357188">
              <a:buFontTx/>
              <a:buNone/>
              <a:defRPr/>
            </a:pPr>
            <a:r>
              <a:rPr lang="fr-CH" altLang="fr-FR" sz="1400" dirty="0"/>
              <a:t>	</a:t>
            </a:r>
            <a:r>
              <a:rPr lang="de-CH" altLang="fr-FR" sz="1400" dirty="0"/>
              <a:t>Aufnahmeeinrichtungen</a:t>
            </a:r>
          </a:p>
          <a:p>
            <a:pPr marL="357188" indent="-357188">
              <a:buFontTx/>
              <a:buNone/>
              <a:defRPr/>
            </a:pPr>
            <a:r>
              <a:rPr lang="de-CH" altLang="fr-FR" sz="1400" dirty="0"/>
              <a:t>        für UMA und JE</a:t>
            </a:r>
          </a:p>
          <a:p>
            <a:pPr marL="0" indent="0">
              <a:defRPr/>
            </a:pPr>
            <a:endParaRPr lang="fr-CH" altLang="fr-FR" sz="1400" dirty="0" smtClean="0"/>
          </a:p>
          <a:p>
            <a:pPr marL="357188" indent="-357188">
              <a:buFontTx/>
              <a:buNone/>
              <a:defRPr/>
            </a:pPr>
            <a:r>
              <a:rPr lang="fr-CH" altLang="fr-FR" sz="1400" dirty="0" smtClean="0"/>
              <a:t>        </a:t>
            </a:r>
            <a:r>
              <a:rPr lang="fr-CH" altLang="fr-FR" sz="1400" dirty="0" err="1" smtClean="0"/>
              <a:t>Ausbildungszentren</a:t>
            </a:r>
            <a:endParaRPr lang="fr-CH" altLang="fr-FR" sz="1400" dirty="0" smtClean="0"/>
          </a:p>
          <a:p>
            <a:pPr marL="357188" indent="-357188">
              <a:buFontTx/>
              <a:buNone/>
              <a:defRPr/>
            </a:pPr>
            <a:endParaRPr lang="fr-CH" altLang="fr-FR" sz="1400" dirty="0" smtClean="0"/>
          </a:p>
          <a:p>
            <a:pPr marL="357188" indent="-357188">
              <a:buFontTx/>
              <a:buNone/>
              <a:defRPr/>
            </a:pPr>
            <a:r>
              <a:rPr lang="fr-CH" altLang="fr-FR" sz="1400" dirty="0" smtClean="0"/>
              <a:t>	</a:t>
            </a:r>
            <a:r>
              <a:rPr lang="fr-CH" altLang="fr-FR" sz="1400" dirty="0" err="1" smtClean="0"/>
              <a:t>Büro</a:t>
            </a:r>
            <a:r>
              <a:rPr lang="fr-CH" altLang="fr-FR" sz="1400" dirty="0" smtClean="0"/>
              <a:t> </a:t>
            </a:r>
            <a:r>
              <a:rPr lang="fr-CH" altLang="fr-FR" sz="1400" dirty="0" err="1" smtClean="0"/>
              <a:t>für</a:t>
            </a:r>
            <a:r>
              <a:rPr lang="fr-CH" altLang="fr-FR" sz="1400" dirty="0" smtClean="0"/>
              <a:t> </a:t>
            </a:r>
            <a:r>
              <a:rPr lang="fr-CH" altLang="fr-FR" sz="1400" dirty="0" err="1" smtClean="0"/>
              <a:t>berufliche</a:t>
            </a:r>
            <a:r>
              <a:rPr lang="fr-CH" altLang="fr-FR" sz="1400" dirty="0" smtClean="0"/>
              <a:t> </a:t>
            </a:r>
            <a:r>
              <a:rPr lang="fr-CH" altLang="fr-FR" sz="1400" dirty="0" err="1" smtClean="0"/>
              <a:t>Eingliederung</a:t>
            </a:r>
            <a:r>
              <a:rPr lang="fr-CH" altLang="fr-FR" sz="1400" dirty="0" smtClean="0"/>
              <a:t> (BIP)</a:t>
            </a:r>
            <a:endParaRPr lang="fr-CH" altLang="fr-FR" sz="1400" dirty="0"/>
          </a:p>
          <a:p>
            <a:pPr marL="357188" indent="-357188">
              <a:buFontTx/>
              <a:buNone/>
              <a:defRPr/>
            </a:pPr>
            <a:endParaRPr lang="fr-CH" altLang="fr-FR" sz="1400" dirty="0" smtClean="0"/>
          </a:p>
          <a:p>
            <a:pPr marL="0" indent="0">
              <a:buFontTx/>
              <a:buNone/>
              <a:defRPr/>
            </a:pPr>
            <a:r>
              <a:rPr lang="fr-CH" altLang="fr-FR" sz="1400" dirty="0" smtClean="0"/>
              <a:t>	</a:t>
            </a:r>
          </a:p>
          <a:p>
            <a:pPr marL="0" indent="0">
              <a:buFontTx/>
              <a:buNone/>
              <a:defRPr/>
            </a:pPr>
            <a:r>
              <a:rPr lang="fr-CH" altLang="fr-FR" sz="1400" dirty="0" smtClean="0"/>
              <a:t>        </a:t>
            </a:r>
          </a:p>
          <a:p>
            <a:pPr marL="0" indent="0">
              <a:buFontTx/>
              <a:buNone/>
              <a:defRPr/>
            </a:pPr>
            <a:endParaRPr lang="fr-CH" altLang="fr-FR" dirty="0" smtClean="0"/>
          </a:p>
          <a:p>
            <a:pPr marL="0" indent="0">
              <a:buFontTx/>
              <a:buNone/>
              <a:defRPr/>
            </a:pPr>
            <a:endParaRPr lang="fr-CH" altLang="fr-FR" dirty="0" smtClean="0"/>
          </a:p>
        </p:txBody>
      </p:sp>
      <p:sp>
        <p:nvSpPr>
          <p:cNvPr id="28676" name="ZoneTexte 45"/>
          <p:cNvSpPr txBox="1">
            <a:spLocks noChangeArrowheads="1"/>
          </p:cNvSpPr>
          <p:nvPr/>
        </p:nvSpPr>
        <p:spPr bwMode="auto">
          <a:xfrm>
            <a:off x="5122863" y="3152775"/>
            <a:ext cx="146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Visp</a:t>
            </a:r>
          </a:p>
        </p:txBody>
      </p:sp>
      <p:sp>
        <p:nvSpPr>
          <p:cNvPr id="28677" name="ZoneTexte 46"/>
          <p:cNvSpPr txBox="1">
            <a:spLocks noChangeArrowheads="1"/>
          </p:cNvSpPr>
          <p:nvPr/>
        </p:nvSpPr>
        <p:spPr bwMode="auto">
          <a:xfrm>
            <a:off x="179388" y="2420938"/>
            <a:ext cx="1446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St-Gingolph</a:t>
            </a:r>
          </a:p>
        </p:txBody>
      </p:sp>
      <p:sp>
        <p:nvSpPr>
          <p:cNvPr id="28678" name="ZoneTexte 47"/>
          <p:cNvSpPr txBox="1">
            <a:spLocks noChangeArrowheads="1"/>
          </p:cNvSpPr>
          <p:nvPr/>
        </p:nvSpPr>
        <p:spPr bwMode="auto">
          <a:xfrm>
            <a:off x="1765300" y="5062538"/>
            <a:ext cx="862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Martigny</a:t>
            </a:r>
          </a:p>
        </p:txBody>
      </p:sp>
      <p:sp>
        <p:nvSpPr>
          <p:cNvPr id="28679" name="ZoneTexte 48"/>
          <p:cNvSpPr txBox="1">
            <a:spLocks noChangeArrowheads="1"/>
          </p:cNvSpPr>
          <p:nvPr/>
        </p:nvSpPr>
        <p:spPr bwMode="auto">
          <a:xfrm>
            <a:off x="3841751" y="4711700"/>
            <a:ext cx="1100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dirty="0" err="1">
                <a:latin typeface="Myriad Pro"/>
              </a:rPr>
              <a:t>Vernamiège</a:t>
            </a:r>
            <a:endParaRPr lang="fr-CH" altLang="fr-FR" sz="1200" dirty="0">
              <a:latin typeface="Myriad Pro"/>
            </a:endParaRPr>
          </a:p>
        </p:txBody>
      </p:sp>
      <p:sp>
        <p:nvSpPr>
          <p:cNvPr id="28680" name="ZoneTexte 49"/>
          <p:cNvSpPr txBox="1">
            <a:spLocks noChangeArrowheads="1"/>
          </p:cNvSpPr>
          <p:nvPr/>
        </p:nvSpPr>
        <p:spPr bwMode="auto">
          <a:xfrm>
            <a:off x="2687638" y="3070225"/>
            <a:ext cx="868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Montana</a:t>
            </a:r>
          </a:p>
        </p:txBody>
      </p:sp>
      <p:sp>
        <p:nvSpPr>
          <p:cNvPr id="28681" name="ZoneTexte 50"/>
          <p:cNvSpPr txBox="1">
            <a:spLocks noChangeArrowheads="1"/>
          </p:cNvSpPr>
          <p:nvPr/>
        </p:nvSpPr>
        <p:spPr bwMode="auto">
          <a:xfrm>
            <a:off x="107950" y="3068638"/>
            <a:ext cx="1054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Vouvry</a:t>
            </a:r>
          </a:p>
        </p:txBody>
      </p:sp>
      <p:sp>
        <p:nvSpPr>
          <p:cNvPr id="28682" name="ZoneTexte 51"/>
          <p:cNvSpPr txBox="1">
            <a:spLocks noChangeArrowheads="1"/>
          </p:cNvSpPr>
          <p:nvPr/>
        </p:nvSpPr>
        <p:spPr bwMode="auto">
          <a:xfrm>
            <a:off x="2509838" y="4745038"/>
            <a:ext cx="109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dirty="0">
                <a:latin typeface="Myriad Pro"/>
              </a:rPr>
              <a:t>Les </a:t>
            </a:r>
            <a:r>
              <a:rPr lang="fr-CH" altLang="fr-FR" sz="1200" dirty="0" err="1" smtClean="0">
                <a:latin typeface="Myriad Pro"/>
              </a:rPr>
              <a:t>Agettes</a:t>
            </a:r>
            <a:r>
              <a:rPr lang="fr-CH" altLang="fr-FR" sz="1200" dirty="0" smtClean="0">
                <a:latin typeface="Myriad Pro"/>
              </a:rPr>
              <a:t>/</a:t>
            </a:r>
          </a:p>
          <a:p>
            <a:pPr eaLnBrk="1" hangingPunct="1">
              <a:spcBef>
                <a:spcPct val="0"/>
              </a:spcBef>
              <a:buSzTx/>
              <a:buFontTx/>
              <a:buNone/>
            </a:pPr>
            <a:r>
              <a:rPr lang="fr-CH" altLang="fr-FR" sz="1200" dirty="0" smtClean="0">
                <a:latin typeface="Myriad Pro"/>
              </a:rPr>
              <a:t>Haut </a:t>
            </a:r>
            <a:r>
              <a:rPr lang="fr-CH" altLang="fr-FR" sz="1200" dirty="0" err="1" smtClean="0">
                <a:latin typeface="Myriad Pro"/>
              </a:rPr>
              <a:t>Nendaz</a:t>
            </a:r>
            <a:endParaRPr lang="fr-CH" altLang="fr-FR" sz="1200" dirty="0">
              <a:latin typeface="Myriad Pro"/>
            </a:endParaRPr>
          </a:p>
        </p:txBody>
      </p:sp>
      <p:sp>
        <p:nvSpPr>
          <p:cNvPr id="28683" name="ZoneTexte 55"/>
          <p:cNvSpPr txBox="1">
            <a:spLocks noChangeArrowheads="1"/>
          </p:cNvSpPr>
          <p:nvPr/>
        </p:nvSpPr>
        <p:spPr bwMode="auto">
          <a:xfrm>
            <a:off x="2843213" y="3644900"/>
            <a:ext cx="733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Sion</a:t>
            </a:r>
          </a:p>
        </p:txBody>
      </p:sp>
      <p:sp>
        <p:nvSpPr>
          <p:cNvPr id="28684" name="ZoneTexte 56"/>
          <p:cNvSpPr txBox="1">
            <a:spLocks noChangeArrowheads="1"/>
          </p:cNvSpPr>
          <p:nvPr/>
        </p:nvSpPr>
        <p:spPr bwMode="auto">
          <a:xfrm>
            <a:off x="2411413" y="3871913"/>
            <a:ext cx="733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Ardon</a:t>
            </a:r>
          </a:p>
        </p:txBody>
      </p:sp>
      <p:sp>
        <p:nvSpPr>
          <p:cNvPr id="28685" name="ZoneTexte 57"/>
          <p:cNvSpPr txBox="1">
            <a:spLocks noChangeArrowheads="1"/>
          </p:cNvSpPr>
          <p:nvPr/>
        </p:nvSpPr>
        <p:spPr bwMode="auto">
          <a:xfrm>
            <a:off x="4979988" y="3584575"/>
            <a:ext cx="100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Raron</a:t>
            </a:r>
          </a:p>
        </p:txBody>
      </p:sp>
      <p:sp>
        <p:nvSpPr>
          <p:cNvPr id="60" name="Ellipse 59"/>
          <p:cNvSpPr>
            <a:spLocks noChangeArrowheads="1"/>
          </p:cNvSpPr>
          <p:nvPr/>
        </p:nvSpPr>
        <p:spPr bwMode="auto">
          <a:xfrm>
            <a:off x="5014913" y="3200400"/>
            <a:ext cx="182562" cy="18097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sz="2800">
              <a:solidFill>
                <a:schemeClr val="lt1"/>
              </a:solidFill>
              <a:latin typeface="+mn-lt"/>
            </a:endParaRPr>
          </a:p>
        </p:txBody>
      </p:sp>
      <p:sp>
        <p:nvSpPr>
          <p:cNvPr id="68" name="Ellipse 67"/>
          <p:cNvSpPr/>
          <p:nvPr/>
        </p:nvSpPr>
        <p:spPr>
          <a:xfrm>
            <a:off x="788195" y="3125787"/>
            <a:ext cx="160337" cy="161925"/>
          </a:xfrm>
          <a:prstGeom prst="ellipse">
            <a:avLst/>
          </a:prstGeom>
          <a:solidFill>
            <a:srgbClr val="0D80E9"/>
          </a:solidFill>
          <a:ln>
            <a:solidFill>
              <a:srgbClr val="0D80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H" sz="2800"/>
          </a:p>
        </p:txBody>
      </p:sp>
      <p:sp>
        <p:nvSpPr>
          <p:cNvPr id="69" name="Ellipse 68"/>
          <p:cNvSpPr/>
          <p:nvPr/>
        </p:nvSpPr>
        <p:spPr>
          <a:xfrm>
            <a:off x="3195638" y="4100513"/>
            <a:ext cx="161925" cy="161925"/>
          </a:xfrm>
          <a:prstGeom prst="ellipse">
            <a:avLst/>
          </a:prstGeom>
          <a:solidFill>
            <a:srgbClr val="0D80E9"/>
          </a:solidFill>
          <a:ln>
            <a:solidFill>
              <a:srgbClr val="0D80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H" sz="2800"/>
          </a:p>
        </p:txBody>
      </p:sp>
      <p:sp>
        <p:nvSpPr>
          <p:cNvPr id="28689" name="ZoneTexte 70"/>
          <p:cNvSpPr txBox="1">
            <a:spLocks noChangeArrowheads="1"/>
          </p:cNvSpPr>
          <p:nvPr/>
        </p:nvSpPr>
        <p:spPr bwMode="auto">
          <a:xfrm>
            <a:off x="3305175" y="4046538"/>
            <a:ext cx="731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Vétroz</a:t>
            </a:r>
          </a:p>
        </p:txBody>
      </p:sp>
      <p:sp>
        <p:nvSpPr>
          <p:cNvPr id="28690" name="ZoneTexte 27"/>
          <p:cNvSpPr txBox="1">
            <a:spLocks noChangeArrowheads="1"/>
          </p:cNvSpPr>
          <p:nvPr/>
        </p:nvSpPr>
        <p:spPr bwMode="auto">
          <a:xfrm>
            <a:off x="1504950" y="4633913"/>
            <a:ext cx="1554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b="1">
                <a:solidFill>
                  <a:srgbClr val="292929"/>
                </a:solidFill>
                <a:latin typeface="Myriad Pro"/>
              </a:rPr>
              <a:t>BAS-VALAIS</a:t>
            </a:r>
          </a:p>
        </p:txBody>
      </p:sp>
      <p:sp>
        <p:nvSpPr>
          <p:cNvPr id="28691" name="ZoneTexte 27"/>
          <p:cNvSpPr txBox="1">
            <a:spLocks noChangeArrowheads="1"/>
          </p:cNvSpPr>
          <p:nvPr/>
        </p:nvSpPr>
        <p:spPr bwMode="auto">
          <a:xfrm>
            <a:off x="611188" y="3357563"/>
            <a:ext cx="1192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b="1">
                <a:solidFill>
                  <a:srgbClr val="292929"/>
                </a:solidFill>
                <a:latin typeface="Myriad Pro"/>
              </a:rPr>
              <a:t>HAUT-LAC</a:t>
            </a:r>
          </a:p>
        </p:txBody>
      </p:sp>
      <p:sp>
        <p:nvSpPr>
          <p:cNvPr id="28692" name="ZoneTexte 27"/>
          <p:cNvSpPr txBox="1">
            <a:spLocks noChangeArrowheads="1"/>
          </p:cNvSpPr>
          <p:nvPr/>
        </p:nvSpPr>
        <p:spPr bwMode="auto">
          <a:xfrm>
            <a:off x="2690813" y="4292600"/>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b="1">
                <a:solidFill>
                  <a:srgbClr val="292929"/>
                </a:solidFill>
                <a:latin typeface="Myriad Pro"/>
              </a:rPr>
              <a:t>VALAIS CENTRAL</a:t>
            </a:r>
          </a:p>
        </p:txBody>
      </p:sp>
      <p:sp>
        <p:nvSpPr>
          <p:cNvPr id="28693" name="ZoneTexte 27"/>
          <p:cNvSpPr txBox="1">
            <a:spLocks noChangeArrowheads="1"/>
          </p:cNvSpPr>
          <p:nvPr/>
        </p:nvSpPr>
        <p:spPr bwMode="auto">
          <a:xfrm>
            <a:off x="4649788" y="2638425"/>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b="1">
                <a:solidFill>
                  <a:srgbClr val="292929"/>
                </a:solidFill>
                <a:latin typeface="Myriad Pro"/>
              </a:rPr>
              <a:t>OBERWALLIS</a:t>
            </a:r>
          </a:p>
        </p:txBody>
      </p:sp>
      <p:sp>
        <p:nvSpPr>
          <p:cNvPr id="78" name="Ellipse 38"/>
          <p:cNvSpPr>
            <a:spLocks noChangeArrowheads="1"/>
          </p:cNvSpPr>
          <p:nvPr/>
        </p:nvSpPr>
        <p:spPr bwMode="auto">
          <a:xfrm>
            <a:off x="2082800" y="4972050"/>
            <a:ext cx="192088" cy="192088"/>
          </a:xfrm>
          <a:prstGeom prst="ellipse">
            <a:avLst/>
          </a:prstGeom>
          <a:solidFill>
            <a:schemeClr val="bg1"/>
          </a:solidFill>
          <a:ln w="25400" algn="ctr">
            <a:noFill/>
            <a:round/>
            <a:headEnd/>
            <a:tailEnd/>
          </a:ln>
        </p:spPr>
        <p:txBody>
          <a:bodyPr anchor="ctr"/>
          <a:lstStyle/>
          <a:p>
            <a:pPr algn="ctr" eaLnBrk="1" fontAlgn="auto" hangingPunct="1">
              <a:spcBef>
                <a:spcPts val="0"/>
              </a:spcBef>
              <a:spcAft>
                <a:spcPts val="0"/>
              </a:spcAft>
              <a:defRPr/>
            </a:pPr>
            <a:endParaRPr lang="fr-CH" sz="2800">
              <a:solidFill>
                <a:schemeClr val="lt1"/>
              </a:solidFill>
              <a:latin typeface="+mn-lt"/>
            </a:endParaRPr>
          </a:p>
        </p:txBody>
      </p:sp>
      <p:sp>
        <p:nvSpPr>
          <p:cNvPr id="79" name="Ellipse 38"/>
          <p:cNvSpPr>
            <a:spLocks noChangeArrowheads="1"/>
          </p:cNvSpPr>
          <p:nvPr/>
        </p:nvSpPr>
        <p:spPr bwMode="auto">
          <a:xfrm>
            <a:off x="3646488" y="3687763"/>
            <a:ext cx="190500" cy="192087"/>
          </a:xfrm>
          <a:prstGeom prst="ellipse">
            <a:avLst/>
          </a:prstGeom>
          <a:solidFill>
            <a:schemeClr val="bg1"/>
          </a:solidFill>
          <a:ln w="25400" algn="ctr">
            <a:noFill/>
            <a:round/>
            <a:headEnd/>
            <a:tailEnd/>
          </a:ln>
        </p:spPr>
        <p:txBody>
          <a:bodyPr anchor="ctr"/>
          <a:lstStyle/>
          <a:p>
            <a:pPr algn="ctr" eaLnBrk="1" fontAlgn="auto" hangingPunct="1">
              <a:spcBef>
                <a:spcPts val="0"/>
              </a:spcBef>
              <a:spcAft>
                <a:spcPts val="0"/>
              </a:spcAft>
              <a:defRPr/>
            </a:pPr>
            <a:endParaRPr lang="fr-CH" sz="2800">
              <a:solidFill>
                <a:schemeClr val="lt1"/>
              </a:solidFill>
              <a:latin typeface="+mn-lt"/>
            </a:endParaRPr>
          </a:p>
        </p:txBody>
      </p:sp>
      <p:sp>
        <p:nvSpPr>
          <p:cNvPr id="82" name="Ellipse 38"/>
          <p:cNvSpPr>
            <a:spLocks noChangeArrowheads="1"/>
          </p:cNvSpPr>
          <p:nvPr/>
        </p:nvSpPr>
        <p:spPr bwMode="auto">
          <a:xfrm>
            <a:off x="711200" y="2662238"/>
            <a:ext cx="192088" cy="192087"/>
          </a:xfrm>
          <a:prstGeom prst="ellipse">
            <a:avLst/>
          </a:prstGeom>
          <a:solidFill>
            <a:schemeClr val="bg1"/>
          </a:solidFill>
          <a:ln w="25400" algn="ctr">
            <a:noFill/>
            <a:round/>
            <a:headEnd/>
            <a:tailEnd/>
          </a:ln>
        </p:spPr>
        <p:txBody>
          <a:bodyPr anchor="ctr"/>
          <a:lstStyle/>
          <a:p>
            <a:pPr algn="ctr" eaLnBrk="1" fontAlgn="auto" hangingPunct="1">
              <a:spcBef>
                <a:spcPts val="0"/>
              </a:spcBef>
              <a:spcAft>
                <a:spcPts val="0"/>
              </a:spcAft>
              <a:defRPr/>
            </a:pPr>
            <a:endParaRPr lang="fr-CH" sz="2800">
              <a:solidFill>
                <a:schemeClr val="lt1"/>
              </a:solidFill>
              <a:latin typeface="+mn-lt"/>
            </a:endParaRPr>
          </a:p>
        </p:txBody>
      </p:sp>
      <p:sp>
        <p:nvSpPr>
          <p:cNvPr id="80" name="Ellipse 38"/>
          <p:cNvSpPr>
            <a:spLocks noChangeArrowheads="1"/>
          </p:cNvSpPr>
          <p:nvPr/>
        </p:nvSpPr>
        <p:spPr bwMode="auto">
          <a:xfrm>
            <a:off x="5551488" y="3055938"/>
            <a:ext cx="192087" cy="193675"/>
          </a:xfrm>
          <a:prstGeom prst="ellipse">
            <a:avLst/>
          </a:prstGeom>
          <a:solidFill>
            <a:schemeClr val="bg1"/>
          </a:solidFill>
          <a:ln w="25400" algn="ctr">
            <a:noFill/>
            <a:round/>
            <a:headEnd/>
            <a:tailEnd/>
          </a:ln>
        </p:spPr>
        <p:txBody>
          <a:bodyPr anchor="ctr"/>
          <a:lstStyle/>
          <a:p>
            <a:pPr algn="ctr" eaLnBrk="1" fontAlgn="auto" hangingPunct="1">
              <a:spcBef>
                <a:spcPts val="0"/>
              </a:spcBef>
              <a:spcAft>
                <a:spcPts val="0"/>
              </a:spcAft>
              <a:defRPr/>
            </a:pPr>
            <a:endParaRPr lang="fr-CH" sz="2800">
              <a:solidFill>
                <a:schemeClr val="lt1"/>
              </a:solidFill>
              <a:latin typeface="+mn-lt"/>
            </a:endParaRPr>
          </a:p>
        </p:txBody>
      </p:sp>
      <p:sp>
        <p:nvSpPr>
          <p:cNvPr id="28698" name="ZoneTexte 22"/>
          <p:cNvSpPr txBox="1">
            <a:spLocks noChangeArrowheads="1"/>
          </p:cNvSpPr>
          <p:nvPr/>
        </p:nvSpPr>
        <p:spPr bwMode="auto">
          <a:xfrm>
            <a:off x="5699125" y="3006725"/>
            <a:ext cx="1465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Eyholz</a:t>
            </a:r>
          </a:p>
        </p:txBody>
      </p:sp>
      <p:sp>
        <p:nvSpPr>
          <p:cNvPr id="33" name="Espace réservé du contenu 2"/>
          <p:cNvSpPr txBox="1">
            <a:spLocks/>
          </p:cNvSpPr>
          <p:nvPr/>
        </p:nvSpPr>
        <p:spPr bwMode="auto">
          <a:xfrm>
            <a:off x="468313" y="1052513"/>
            <a:ext cx="84248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70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5"/>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fr-CH" kern="0" dirty="0" err="1" smtClean="0"/>
              <a:t>Unsere</a:t>
            </a:r>
            <a:r>
              <a:rPr lang="fr-CH" kern="0" dirty="0" smtClean="0"/>
              <a:t> Organisation </a:t>
            </a:r>
            <a:r>
              <a:rPr lang="fr-CH" kern="0" dirty="0" err="1" smtClean="0"/>
              <a:t>im</a:t>
            </a:r>
            <a:r>
              <a:rPr lang="fr-CH" kern="0" dirty="0" smtClean="0"/>
              <a:t> </a:t>
            </a:r>
            <a:r>
              <a:rPr lang="fr-CH" kern="0" dirty="0" err="1" smtClean="0"/>
              <a:t>Kanton</a:t>
            </a:r>
            <a:r>
              <a:rPr lang="fr-CH" kern="0" dirty="0" smtClean="0"/>
              <a:t> Wallis</a:t>
            </a:r>
          </a:p>
          <a:p>
            <a:pPr marL="0" indent="0">
              <a:buFontTx/>
              <a:buNone/>
              <a:defRPr/>
            </a:pPr>
            <a:endParaRPr lang="fr-CH" kern="0" dirty="0" smtClean="0"/>
          </a:p>
          <a:p>
            <a:pPr>
              <a:defRPr/>
            </a:pPr>
            <a:endParaRPr lang="fr-CH" kern="0" dirty="0"/>
          </a:p>
        </p:txBody>
      </p:sp>
      <p:sp>
        <p:nvSpPr>
          <p:cNvPr id="32" name="Rectangle 2"/>
          <p:cNvSpPr txBox="1">
            <a:spLocks noChangeArrowheads="1"/>
          </p:cNvSpPr>
          <p:nvPr/>
        </p:nvSpPr>
        <p:spPr bwMode="auto">
          <a:xfrm>
            <a:off x="0" y="26035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rtl="0" eaLnBrk="0" fontAlgn="base" hangingPunct="0">
              <a:spcBef>
                <a:spcPct val="0"/>
              </a:spcBef>
              <a:spcAft>
                <a:spcPct val="0"/>
              </a:spcAft>
              <a:defRPr sz="2800">
                <a:solidFill>
                  <a:srgbClr val="E1282B"/>
                </a:solidFill>
                <a:latin typeface="+mj-lt"/>
                <a:ea typeface="+mj-ea"/>
                <a:cs typeface="+mj-cs"/>
              </a:defRPr>
            </a:lvl1pPr>
            <a:lvl2pPr algn="l" rtl="0" eaLnBrk="0" fontAlgn="base" hangingPunct="0">
              <a:spcBef>
                <a:spcPct val="0"/>
              </a:spcBef>
              <a:spcAft>
                <a:spcPct val="0"/>
              </a:spcAft>
              <a:defRPr sz="2800">
                <a:solidFill>
                  <a:srgbClr val="E1282B"/>
                </a:solidFill>
                <a:latin typeface="Arial" charset="0"/>
              </a:defRPr>
            </a:lvl2pPr>
            <a:lvl3pPr algn="l" rtl="0" eaLnBrk="0" fontAlgn="base" hangingPunct="0">
              <a:spcBef>
                <a:spcPct val="0"/>
              </a:spcBef>
              <a:spcAft>
                <a:spcPct val="0"/>
              </a:spcAft>
              <a:defRPr sz="2800">
                <a:solidFill>
                  <a:srgbClr val="E1282B"/>
                </a:solidFill>
                <a:latin typeface="Arial" charset="0"/>
              </a:defRPr>
            </a:lvl3pPr>
            <a:lvl4pPr algn="l" rtl="0" eaLnBrk="0" fontAlgn="base" hangingPunct="0">
              <a:spcBef>
                <a:spcPct val="0"/>
              </a:spcBef>
              <a:spcAft>
                <a:spcPct val="0"/>
              </a:spcAft>
              <a:defRPr sz="2800">
                <a:solidFill>
                  <a:srgbClr val="E1282B"/>
                </a:solidFill>
                <a:latin typeface="Arial" charset="0"/>
              </a:defRPr>
            </a:lvl4pPr>
            <a:lvl5pPr algn="l" rtl="0" eaLnBrk="0" fontAlgn="base" hangingPunct="0">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a:lstStyle>
          <a:p>
            <a:pPr algn="ctr" eaLnBrk="1" hangingPunct="1">
              <a:defRPr/>
            </a:pPr>
            <a:r>
              <a:rPr lang="de-CH" b="1" kern="0" dirty="0" smtClean="0">
                <a:solidFill>
                  <a:srgbClr val="C00000"/>
                </a:solidFill>
              </a:rPr>
              <a:t>EINRICHTUNGEN</a:t>
            </a:r>
            <a:r>
              <a:rPr lang="fr-CH" altLang="fr-FR" b="1" kern="0" dirty="0" smtClean="0">
                <a:solidFill>
                  <a:srgbClr val="C00000"/>
                </a:solidFill>
              </a:rPr>
              <a:t> DES AMTS FÜR ASYLWESEN</a:t>
            </a:r>
          </a:p>
        </p:txBody>
      </p:sp>
      <p:sp>
        <p:nvSpPr>
          <p:cNvPr id="38" name="Ellipse 37"/>
          <p:cNvSpPr>
            <a:spLocks noChangeArrowheads="1"/>
          </p:cNvSpPr>
          <p:nvPr/>
        </p:nvSpPr>
        <p:spPr bwMode="auto">
          <a:xfrm>
            <a:off x="6505575" y="3997325"/>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45" name="Ellipse 44"/>
          <p:cNvSpPr/>
          <p:nvPr/>
        </p:nvSpPr>
        <p:spPr bwMode="auto">
          <a:xfrm>
            <a:off x="6516688" y="5513388"/>
            <a:ext cx="188912" cy="188912"/>
          </a:xfrm>
          <a:prstGeom prst="ellipse">
            <a:avLst/>
          </a:prstGeom>
          <a:solidFill>
            <a:srgbClr val="0D80E9"/>
          </a:solidFill>
          <a:ln>
            <a:solidFill>
              <a:srgbClr val="0D80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H"/>
          </a:p>
        </p:txBody>
      </p:sp>
      <p:sp>
        <p:nvSpPr>
          <p:cNvPr id="53" name="Ellipse 10"/>
          <p:cNvSpPr>
            <a:spLocks noChangeArrowheads="1"/>
          </p:cNvSpPr>
          <p:nvPr/>
        </p:nvSpPr>
        <p:spPr bwMode="auto">
          <a:xfrm>
            <a:off x="6473825" y="2978150"/>
            <a:ext cx="188913" cy="188913"/>
          </a:xfrm>
          <a:prstGeom prst="ellipse">
            <a:avLst/>
          </a:prstGeom>
          <a:solidFill>
            <a:schemeClr val="bg1"/>
          </a:solidFill>
          <a:ln w="3175" algn="ctr">
            <a:solidFill>
              <a:schemeClr val="tx1"/>
            </a:solid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28705" name="ZoneTexte 76"/>
          <p:cNvSpPr txBox="1">
            <a:spLocks noChangeArrowheads="1"/>
          </p:cNvSpPr>
          <p:nvPr/>
        </p:nvSpPr>
        <p:spPr bwMode="auto">
          <a:xfrm>
            <a:off x="2100263" y="3292475"/>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Mayens Chamoson</a:t>
            </a:r>
          </a:p>
        </p:txBody>
      </p:sp>
      <p:sp>
        <p:nvSpPr>
          <p:cNvPr id="84" name="Ellipse 83"/>
          <p:cNvSpPr>
            <a:spLocks noChangeArrowheads="1"/>
          </p:cNvSpPr>
          <p:nvPr/>
        </p:nvSpPr>
        <p:spPr bwMode="auto">
          <a:xfrm>
            <a:off x="2603500" y="3709988"/>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49" name="Ellipse 48"/>
          <p:cNvSpPr>
            <a:spLocks noChangeArrowheads="1"/>
          </p:cNvSpPr>
          <p:nvPr/>
        </p:nvSpPr>
        <p:spPr bwMode="auto">
          <a:xfrm>
            <a:off x="3684645" y="4771232"/>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0" name="Ellipse 49"/>
          <p:cNvSpPr>
            <a:spLocks noChangeArrowheads="1"/>
          </p:cNvSpPr>
          <p:nvPr/>
        </p:nvSpPr>
        <p:spPr bwMode="auto">
          <a:xfrm>
            <a:off x="677863" y="3097213"/>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1" name="Ellipse 50"/>
          <p:cNvSpPr>
            <a:spLocks noChangeArrowheads="1"/>
          </p:cNvSpPr>
          <p:nvPr/>
        </p:nvSpPr>
        <p:spPr bwMode="auto">
          <a:xfrm>
            <a:off x="271051" y="2672641"/>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2" name="Ellipse 51"/>
          <p:cNvSpPr>
            <a:spLocks noChangeArrowheads="1"/>
          </p:cNvSpPr>
          <p:nvPr/>
        </p:nvSpPr>
        <p:spPr bwMode="auto">
          <a:xfrm>
            <a:off x="3435350" y="4843463"/>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4" name="Ellipse 53"/>
          <p:cNvSpPr>
            <a:spLocks noChangeArrowheads="1"/>
          </p:cNvSpPr>
          <p:nvPr/>
        </p:nvSpPr>
        <p:spPr bwMode="auto">
          <a:xfrm>
            <a:off x="3387725" y="3113088"/>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6" name="Rectangle 55"/>
          <p:cNvSpPr/>
          <p:nvPr/>
        </p:nvSpPr>
        <p:spPr>
          <a:xfrm>
            <a:off x="3278188" y="3681413"/>
            <a:ext cx="171450" cy="17303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57" name="Ellipse 56"/>
          <p:cNvSpPr>
            <a:spLocks noChangeArrowheads="1"/>
          </p:cNvSpPr>
          <p:nvPr/>
        </p:nvSpPr>
        <p:spPr bwMode="auto">
          <a:xfrm>
            <a:off x="3459163" y="3676650"/>
            <a:ext cx="187325" cy="187325"/>
          </a:xfrm>
          <a:prstGeom prst="ellipse">
            <a:avLst/>
          </a:prstGeom>
          <a:solidFill>
            <a:srgbClr val="FF33CC"/>
          </a:solidFill>
          <a:ln w="25400" algn="ctr">
            <a:solidFill>
              <a:schemeClr val="tx1"/>
            </a:solid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58" name="Rectangle 57"/>
          <p:cNvSpPr/>
          <p:nvPr/>
        </p:nvSpPr>
        <p:spPr>
          <a:xfrm>
            <a:off x="2843213" y="4086225"/>
            <a:ext cx="173037" cy="17303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63" name="Rectangle 62"/>
          <p:cNvSpPr/>
          <p:nvPr/>
        </p:nvSpPr>
        <p:spPr>
          <a:xfrm>
            <a:off x="6540500" y="4751388"/>
            <a:ext cx="174625" cy="173037"/>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28716" name="ZoneTexte 54"/>
          <p:cNvSpPr txBox="1">
            <a:spLocks noChangeArrowheads="1"/>
          </p:cNvSpPr>
          <p:nvPr/>
        </p:nvSpPr>
        <p:spPr bwMode="auto">
          <a:xfrm>
            <a:off x="4432300" y="32893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Blip>
                <a:blip r:embed="rId4"/>
              </a:buBlip>
              <a:defRPr sz="2400">
                <a:solidFill>
                  <a:schemeClr val="tx1"/>
                </a:solidFill>
                <a:latin typeface="Arial" panose="020B0604020202020204" pitchFamily="34" charset="0"/>
              </a:defRPr>
            </a:lvl1pPr>
            <a:lvl2pPr marL="742950" indent="-285750">
              <a:spcBef>
                <a:spcPct val="20000"/>
              </a:spcBef>
              <a:buChar char="•"/>
              <a:defRPr sz="2200">
                <a:solidFill>
                  <a:srgbClr val="E1282B"/>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SzPct val="60000"/>
              <a:buBlip>
                <a:blip r:embed="rId5"/>
              </a:buBlip>
              <a:defRPr>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CH" altLang="fr-FR" sz="1200">
                <a:latin typeface="Myriad Pro"/>
              </a:rPr>
              <a:t>Steg</a:t>
            </a:r>
          </a:p>
        </p:txBody>
      </p:sp>
      <p:sp>
        <p:nvSpPr>
          <p:cNvPr id="59" name="Ellipse 58"/>
          <p:cNvSpPr>
            <a:spLocks noChangeArrowheads="1"/>
          </p:cNvSpPr>
          <p:nvPr/>
        </p:nvSpPr>
        <p:spPr bwMode="auto">
          <a:xfrm>
            <a:off x="4252913" y="3333750"/>
            <a:ext cx="187325" cy="187325"/>
          </a:xfrm>
          <a:prstGeom prst="ellipse">
            <a:avLst/>
          </a:prstGeom>
          <a:solidFill>
            <a:srgbClr val="FF33CC"/>
          </a:solidFill>
          <a:ln w="25400" algn="ctr">
            <a:no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61" name="Ellipse 60"/>
          <p:cNvSpPr>
            <a:spLocks noChangeArrowheads="1"/>
          </p:cNvSpPr>
          <p:nvPr/>
        </p:nvSpPr>
        <p:spPr bwMode="auto">
          <a:xfrm>
            <a:off x="6475413" y="3479800"/>
            <a:ext cx="187325" cy="187325"/>
          </a:xfrm>
          <a:prstGeom prst="ellipse">
            <a:avLst/>
          </a:prstGeom>
          <a:solidFill>
            <a:srgbClr val="FF33CC"/>
          </a:solidFill>
          <a:ln w="25400" algn="ctr">
            <a:solidFill>
              <a:schemeClr val="tx1"/>
            </a:solidFill>
            <a:round/>
            <a:headEnd/>
            <a:tailEnd/>
          </a:ln>
        </p:spPr>
        <p:txBody>
          <a:bodyPr anchor="ctr"/>
          <a:lstStyle/>
          <a:p>
            <a:pPr algn="ctr" eaLnBrk="1" fontAlgn="auto" hangingPunct="1">
              <a:spcBef>
                <a:spcPts val="0"/>
              </a:spcBef>
              <a:spcAft>
                <a:spcPts val="0"/>
              </a:spcAft>
              <a:defRPr/>
            </a:pPr>
            <a:endParaRPr lang="fr-CH">
              <a:solidFill>
                <a:schemeClr val="lt1"/>
              </a:solidFill>
              <a:latin typeface="+mn-lt"/>
            </a:endParaRPr>
          </a:p>
        </p:txBody>
      </p:sp>
      <p:sp>
        <p:nvSpPr>
          <p:cNvPr id="48" name="Ellipse 47"/>
          <p:cNvSpPr/>
          <p:nvPr/>
        </p:nvSpPr>
        <p:spPr bwMode="auto">
          <a:xfrm>
            <a:off x="6521450" y="5992813"/>
            <a:ext cx="188913" cy="1889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H"/>
          </a:p>
        </p:txBody>
      </p:sp>
      <p:pic>
        <p:nvPicPr>
          <p:cNvPr id="28720"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49019" y="3743325"/>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Grafi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4474" y="3495675"/>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2" name="Grafik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3604418"/>
            <a:ext cx="2127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9"/>
          <a:stretch>
            <a:fillRect/>
          </a:stretch>
        </p:blipFill>
        <p:spPr>
          <a:xfrm>
            <a:off x="1914845" y="4964537"/>
            <a:ext cx="188992" cy="182896"/>
          </a:xfrm>
          <a:prstGeom prst="rect">
            <a:avLst/>
          </a:prstGeom>
        </p:spPr>
      </p:pic>
    </p:spTree>
    <p:extLst>
      <p:ext uri="{BB962C8B-B14F-4D97-AF65-F5344CB8AC3E}">
        <p14:creationId xmlns:p14="http://schemas.microsoft.com/office/powerpoint/2010/main" val="380347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0" y="284957"/>
            <a:ext cx="9143999" cy="522287"/>
          </a:xfrm>
        </p:spPr>
        <p:txBody>
          <a:bodyPr/>
          <a:lstStyle/>
          <a:p>
            <a:pPr algn="ctr"/>
            <a:r>
              <a:rPr lang="fr-CH" altLang="fr-FR" b="1" dirty="0" smtClean="0">
                <a:solidFill>
                  <a:srgbClr val="C00000"/>
                </a:solidFill>
              </a:rPr>
              <a:t>INTEGRATIONSAGENDA SCHWEIZ (IAS)</a:t>
            </a:r>
          </a:p>
        </p:txBody>
      </p:sp>
      <p:pic>
        <p:nvPicPr>
          <p:cNvPr id="2355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Connecteur droit avec flèche 2"/>
          <p:cNvCxnSpPr/>
          <p:nvPr/>
        </p:nvCxnSpPr>
        <p:spPr>
          <a:xfrm flipV="1">
            <a:off x="2771775" y="4581525"/>
            <a:ext cx="5040313" cy="15843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a:spLocks noChangeArrowheads="1"/>
          </p:cNvSpPr>
          <p:nvPr/>
        </p:nvSpPr>
        <p:spPr bwMode="auto">
          <a:xfrm rot="-1016999">
            <a:off x="4110038" y="5395913"/>
            <a:ext cx="2808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70000"/>
              <a:buBlip>
                <a:blip r:embed="rId4"/>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5"/>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SzTx/>
              <a:buFontTx/>
              <a:buNone/>
            </a:pPr>
            <a:r>
              <a:rPr lang="fr-CH" altLang="fr-FR" sz="1800"/>
              <a:t>7 Jahre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41203"/>
            <a:ext cx="8712522" cy="5419151"/>
          </a:xfrm>
        </p:spPr>
        <p:txBody>
          <a:bodyPr/>
          <a:lstStyle/>
          <a:p>
            <a:pPr marL="1177925" indent="0">
              <a:buNone/>
            </a:pPr>
            <a:endParaRPr lang="de-CH" dirty="0" smtClean="0"/>
          </a:p>
          <a:p>
            <a:pPr marL="1177925" indent="0">
              <a:buNone/>
            </a:pPr>
            <a:endParaRPr lang="de-CH" dirty="0" smtClean="0"/>
          </a:p>
          <a:p>
            <a:pPr marL="1177925" indent="0">
              <a:buNone/>
            </a:pPr>
            <a:endParaRPr lang="de-CH" dirty="0" smtClean="0"/>
          </a:p>
          <a:p>
            <a:pPr marL="1177925" indent="0">
              <a:buNone/>
            </a:pPr>
            <a:endParaRPr lang="de-CH" dirty="0"/>
          </a:p>
          <a:p>
            <a:pPr marL="1177925" indent="0">
              <a:buNone/>
            </a:pPr>
            <a:endParaRPr lang="fr-CH" dirty="0"/>
          </a:p>
          <a:p>
            <a:pPr marL="1177925" indent="0">
              <a:buNone/>
            </a:pPr>
            <a:endParaRPr lang="fr-CH" altLang="fr-FR" dirty="0" smtClean="0"/>
          </a:p>
        </p:txBody>
      </p:sp>
      <p:sp>
        <p:nvSpPr>
          <p:cNvPr id="6" name="Espace réservé du contenu 2"/>
          <p:cNvSpPr txBox="1">
            <a:spLocks/>
          </p:cNvSpPr>
          <p:nvPr/>
        </p:nvSpPr>
        <p:spPr bwMode="auto">
          <a:xfrm>
            <a:off x="179388" y="3429000"/>
            <a:ext cx="8858250" cy="649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70000"/>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E1282B"/>
                </a:solidFill>
                <a:latin typeface="+mn-lt"/>
              </a:defRPr>
            </a:lvl2pPr>
            <a:lvl3pPr marL="1143000" indent="-220663"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60000"/>
              <a:buBlip>
                <a:blip r:embed="rId4"/>
              </a:buBlip>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177925" indent="0">
              <a:buNone/>
              <a:defRPr/>
            </a:pPr>
            <a:endParaRPr lang="fr-CH" kern="0" dirty="0" smtClean="0"/>
          </a:p>
        </p:txBody>
      </p:sp>
      <p:sp>
        <p:nvSpPr>
          <p:cNvPr id="11" name="Titre 1"/>
          <p:cNvSpPr>
            <a:spLocks noGrp="1"/>
          </p:cNvSpPr>
          <p:nvPr>
            <p:ph type="title"/>
          </p:nvPr>
        </p:nvSpPr>
        <p:spPr>
          <a:xfrm>
            <a:off x="0" y="302084"/>
            <a:ext cx="9075737" cy="523220"/>
          </a:xfrm>
        </p:spPr>
        <p:txBody>
          <a:bodyPr/>
          <a:lstStyle/>
          <a:p>
            <a:pPr algn="ctr"/>
            <a:r>
              <a:rPr lang="fr-CH" altLang="fr-FR" b="1" dirty="0" smtClean="0">
                <a:solidFill>
                  <a:srgbClr val="C00000"/>
                </a:solidFill>
              </a:rPr>
              <a:t>5 WIRKUNGSZIELE</a:t>
            </a:r>
          </a:p>
        </p:txBody>
      </p:sp>
      <p:sp>
        <p:nvSpPr>
          <p:cNvPr id="4" name="Rechteck 3"/>
          <p:cNvSpPr/>
          <p:nvPr/>
        </p:nvSpPr>
        <p:spPr>
          <a:xfrm>
            <a:off x="321940" y="978476"/>
            <a:ext cx="8642548" cy="5530745"/>
          </a:xfrm>
          <a:prstGeom prst="rect">
            <a:avLst/>
          </a:prstGeom>
        </p:spPr>
        <p:txBody>
          <a:bodyPr wrap="square">
            <a:spAutoFit/>
          </a:bodyPr>
          <a:lstStyle/>
          <a:p>
            <a:pPr lvl="0" eaLnBrk="0" hangingPunct="0">
              <a:spcBef>
                <a:spcPct val="30000"/>
              </a:spcBef>
            </a:pPr>
            <a:r>
              <a:rPr lang="de-CH" altLang="fr-FR" sz="2000" b="1" dirty="0">
                <a:solidFill>
                  <a:srgbClr val="000000"/>
                </a:solidFill>
              </a:rPr>
              <a:t>Bund und Kantone einigten sich auf fünf Wirkungsziele der Integrationsagenda: </a:t>
            </a:r>
            <a:r>
              <a:rPr lang="de-CH" altLang="fr-FR" sz="2000" dirty="0">
                <a:solidFill>
                  <a:srgbClr val="000000"/>
                </a:solidFill>
                <a:hlinkClick r:id="rId5"/>
              </a:rPr>
              <a:t>https://www.kip-pic.ch/de/kip/integrationagenda</a:t>
            </a:r>
            <a:r>
              <a:rPr lang="de-CH" altLang="fr-FR" sz="2000" dirty="0" smtClean="0">
                <a:solidFill>
                  <a:srgbClr val="000000"/>
                </a:solidFill>
                <a:hlinkClick r:id="rId5"/>
              </a:rPr>
              <a:t>/</a:t>
            </a:r>
            <a:r>
              <a:rPr lang="de-CH" altLang="fr-FR" sz="2000" dirty="0" smtClean="0">
                <a:solidFill>
                  <a:srgbClr val="000000"/>
                </a:solidFill>
              </a:rPr>
              <a:t> </a:t>
            </a:r>
            <a:endParaRPr lang="de-CH" altLang="fr-FR" sz="2000" dirty="0">
              <a:solidFill>
                <a:srgbClr val="000000"/>
              </a:solidFill>
            </a:endParaRPr>
          </a:p>
          <a:p>
            <a:pPr lvl="0" eaLnBrk="0" hangingPunct="0">
              <a:spcBef>
                <a:spcPct val="30000"/>
              </a:spcBef>
            </a:pPr>
            <a:r>
              <a:rPr lang="de-CH" altLang="fr-FR" sz="2000" b="1" dirty="0">
                <a:solidFill>
                  <a:srgbClr val="C00000"/>
                </a:solidFill>
              </a:rPr>
              <a:t>1. </a:t>
            </a:r>
            <a:r>
              <a:rPr lang="de-CH" altLang="fr-FR" sz="2000" b="1" dirty="0">
                <a:solidFill>
                  <a:srgbClr val="000000"/>
                </a:solidFill>
              </a:rPr>
              <a:t>Alle FL/VA </a:t>
            </a:r>
            <a:r>
              <a:rPr lang="de-CH" altLang="fr-FR" sz="2000" dirty="0">
                <a:solidFill>
                  <a:srgbClr val="000000"/>
                </a:solidFill>
              </a:rPr>
              <a:t>erreichen einen ihrem Potenzial entsprechenden Sprachstand. Drei Jahre nach Einreise verfügen alle mindestens über sprachliche Basiskenntnisse zur Bewältigung des Alltags (mind. A1).</a:t>
            </a:r>
          </a:p>
          <a:p>
            <a:pPr lvl="0" eaLnBrk="0" hangingPunct="0">
              <a:spcBef>
                <a:spcPct val="30000"/>
              </a:spcBef>
            </a:pPr>
            <a:r>
              <a:rPr lang="de-CH" altLang="fr-FR" sz="2000" b="1" dirty="0">
                <a:solidFill>
                  <a:srgbClr val="C00000"/>
                </a:solidFill>
              </a:rPr>
              <a:t>2. </a:t>
            </a:r>
            <a:r>
              <a:rPr lang="de-CH" altLang="fr-FR" sz="2000" b="1" dirty="0">
                <a:solidFill>
                  <a:srgbClr val="000000"/>
                </a:solidFill>
              </a:rPr>
              <a:t>80% der Kind</a:t>
            </a:r>
            <a:r>
              <a:rPr lang="de-CH" altLang="fr-FR" sz="2000" dirty="0">
                <a:solidFill>
                  <a:srgbClr val="000000"/>
                </a:solidFill>
              </a:rPr>
              <a:t>er aus dem Asylbereich, die im Alter von 0-4 Jahren in die Schweiz kommen, können sich beim Start der obligatorischen Schulzeit in der am Wohnort gesprochenen Sprache verständigen.</a:t>
            </a:r>
          </a:p>
          <a:p>
            <a:pPr lvl="0" eaLnBrk="0" hangingPunct="0">
              <a:spcBef>
                <a:spcPct val="30000"/>
              </a:spcBef>
            </a:pPr>
            <a:r>
              <a:rPr lang="de-CH" altLang="fr-FR" sz="2000" b="1" dirty="0">
                <a:solidFill>
                  <a:srgbClr val="C00000"/>
                </a:solidFill>
              </a:rPr>
              <a:t>3. </a:t>
            </a:r>
            <a:r>
              <a:rPr lang="de-CH" altLang="fr-FR" sz="2000" b="1" dirty="0">
                <a:solidFill>
                  <a:srgbClr val="000000"/>
                </a:solidFill>
              </a:rPr>
              <a:t>Zwei Drittel aller FL/VA im Alter von 16-25 Ja</a:t>
            </a:r>
            <a:r>
              <a:rPr lang="de-CH" altLang="fr-FR" sz="2000" dirty="0">
                <a:solidFill>
                  <a:srgbClr val="000000"/>
                </a:solidFill>
              </a:rPr>
              <a:t>hren befinden sich fünf Jahre nach der Einreise in einer postobligatorischen Ausbildung.</a:t>
            </a:r>
          </a:p>
          <a:p>
            <a:pPr lvl="0" eaLnBrk="0" hangingPunct="0">
              <a:spcBef>
                <a:spcPct val="30000"/>
              </a:spcBef>
            </a:pPr>
            <a:r>
              <a:rPr lang="de-CH" altLang="fr-FR" sz="2000" b="1" dirty="0">
                <a:solidFill>
                  <a:srgbClr val="C00000"/>
                </a:solidFill>
              </a:rPr>
              <a:t>4. </a:t>
            </a:r>
            <a:r>
              <a:rPr lang="de-CH" altLang="fr-FR" sz="2000" b="1" dirty="0">
                <a:solidFill>
                  <a:srgbClr val="000000"/>
                </a:solidFill>
              </a:rPr>
              <a:t>Die Hälfte aller erwachsenen FL/VA </a:t>
            </a:r>
            <a:r>
              <a:rPr lang="de-CH" altLang="fr-FR" sz="2000" dirty="0">
                <a:solidFill>
                  <a:srgbClr val="000000"/>
                </a:solidFill>
              </a:rPr>
              <a:t>ist sieben Jahre nach der Einreise nachhaltig in den ersten Arbeitsmarkt integriert.1</a:t>
            </a:r>
          </a:p>
          <a:p>
            <a:pPr lvl="0" eaLnBrk="0" hangingPunct="0">
              <a:spcBef>
                <a:spcPct val="30000"/>
              </a:spcBef>
            </a:pPr>
            <a:r>
              <a:rPr lang="de-CH" altLang="fr-FR" sz="2000" b="1" dirty="0">
                <a:solidFill>
                  <a:srgbClr val="C00000"/>
                </a:solidFill>
              </a:rPr>
              <a:t>5. </a:t>
            </a:r>
            <a:r>
              <a:rPr lang="de-CH" altLang="fr-FR" sz="2000" b="1" dirty="0">
                <a:solidFill>
                  <a:srgbClr val="000000"/>
                </a:solidFill>
              </a:rPr>
              <a:t>Alle FL/VA </a:t>
            </a:r>
            <a:r>
              <a:rPr lang="de-CH" altLang="fr-FR" sz="2000" dirty="0">
                <a:solidFill>
                  <a:srgbClr val="000000"/>
                </a:solidFill>
              </a:rPr>
              <a:t>sind sieben Jahre nach der Einreise vertraut mit den schweizerischen Lebensgewohnheiten und haben Kontakte zur einheimischen Bevölkerung</a:t>
            </a:r>
            <a:r>
              <a:rPr lang="de-CH" altLang="fr-FR" sz="2000" dirty="0" smtClean="0">
                <a:solidFill>
                  <a:srgbClr val="000000"/>
                </a:solidFill>
              </a:rPr>
              <a:t>.</a:t>
            </a:r>
          </a:p>
          <a:p>
            <a:pPr lvl="0" eaLnBrk="0" hangingPunct="0">
              <a:spcBef>
                <a:spcPct val="30000"/>
              </a:spcBef>
            </a:pPr>
            <a:r>
              <a:rPr lang="de-CH" altLang="fr-FR" b="1" i="1" dirty="0" smtClean="0">
                <a:solidFill>
                  <a:srgbClr val="000000"/>
                </a:solidFill>
              </a:rPr>
              <a:t>FL = </a:t>
            </a:r>
            <a:r>
              <a:rPr lang="de-CH" altLang="fr-FR" i="1" dirty="0" smtClean="0">
                <a:solidFill>
                  <a:srgbClr val="000000"/>
                </a:solidFill>
              </a:rPr>
              <a:t>Flüchtlinge </a:t>
            </a:r>
            <a:r>
              <a:rPr lang="de-CH" altLang="fr-FR" b="1" i="1" dirty="0" smtClean="0">
                <a:solidFill>
                  <a:srgbClr val="000000"/>
                </a:solidFill>
              </a:rPr>
              <a:t>VA = </a:t>
            </a:r>
            <a:r>
              <a:rPr lang="de-CH" altLang="fr-FR" i="1" dirty="0" smtClean="0">
                <a:solidFill>
                  <a:srgbClr val="000000"/>
                </a:solidFill>
              </a:rPr>
              <a:t>Vorläufig Aufgenomme </a:t>
            </a:r>
            <a:r>
              <a:rPr lang="de-CH" altLang="fr-FR" i="1" dirty="0">
                <a:solidFill>
                  <a:srgbClr val="000000"/>
                </a:solidFill>
              </a:rPr>
              <a:t>/ Vorläufig Aufgenomme </a:t>
            </a:r>
            <a:r>
              <a:rPr lang="de-CH" altLang="fr-FR" i="1" dirty="0" smtClean="0">
                <a:solidFill>
                  <a:srgbClr val="000000"/>
                </a:solidFill>
              </a:rPr>
              <a:t>Flüchtlinge</a:t>
            </a:r>
            <a:endParaRPr lang="fr-CH" altLang="fr-FR"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395288" y="908720"/>
            <a:ext cx="8497887" cy="5473030"/>
          </a:xfrm>
        </p:spPr>
        <p:txBody>
          <a:bodyPr/>
          <a:lstStyle/>
          <a:p>
            <a:pPr marL="0" indent="0">
              <a:buClr>
                <a:srgbClr val="E1282B"/>
              </a:buClr>
              <a:buNone/>
              <a:defRPr/>
            </a:pPr>
            <a:endParaRPr lang="fr-CH" altLang="fr-FR" dirty="0" smtClean="0"/>
          </a:p>
          <a:p>
            <a:pPr marL="457200" lvl="1" indent="0">
              <a:buClr>
                <a:srgbClr val="E1282B"/>
              </a:buClr>
              <a:buFontTx/>
              <a:buNone/>
              <a:defRPr/>
            </a:pPr>
            <a:endParaRPr lang="fr-CH" altLang="fr-FR" dirty="0" smtClean="0">
              <a:solidFill>
                <a:srgbClr val="333333"/>
              </a:solidFill>
            </a:endParaRPr>
          </a:p>
          <a:p>
            <a:pPr marL="457200" lvl="1" indent="0">
              <a:buClr>
                <a:srgbClr val="E1282B"/>
              </a:buClr>
              <a:buFontTx/>
              <a:buNone/>
              <a:defRPr/>
            </a:pPr>
            <a:endParaRPr lang="fr-CH" altLang="fr-FR" dirty="0" smtClean="0">
              <a:solidFill>
                <a:srgbClr val="333333"/>
              </a:solidFill>
            </a:endParaRPr>
          </a:p>
          <a:p>
            <a:pPr marL="457200" lvl="1" indent="0">
              <a:buClr>
                <a:srgbClr val="E1282B"/>
              </a:buClr>
              <a:buFontTx/>
              <a:buNone/>
              <a:defRPr/>
            </a:pPr>
            <a:endParaRPr lang="fr-CH" altLang="fr-FR" dirty="0" smtClean="0">
              <a:solidFill>
                <a:srgbClr val="333333"/>
              </a:solidFill>
            </a:endParaRPr>
          </a:p>
          <a:p>
            <a:pPr marL="457200" lvl="1" indent="0">
              <a:buClr>
                <a:srgbClr val="E1282B"/>
              </a:buClr>
              <a:buFontTx/>
              <a:buNone/>
              <a:defRPr/>
            </a:pPr>
            <a:endParaRPr lang="fr-CH" altLang="fr-FR" dirty="0" smtClean="0">
              <a:solidFill>
                <a:srgbClr val="333333"/>
              </a:solidFill>
            </a:endParaRPr>
          </a:p>
          <a:p>
            <a:pPr marL="457200" lvl="1" indent="0">
              <a:buClr>
                <a:srgbClr val="E1282B"/>
              </a:buClr>
              <a:buFontTx/>
              <a:buNone/>
              <a:defRPr/>
            </a:pPr>
            <a:endParaRPr lang="fr-CH" altLang="fr-FR" dirty="0" smtClean="0">
              <a:solidFill>
                <a:srgbClr val="333333"/>
              </a:solidFill>
            </a:endParaRPr>
          </a:p>
          <a:p>
            <a:pPr marL="457200" lvl="1" indent="0">
              <a:buClr>
                <a:srgbClr val="E1282B"/>
              </a:buClr>
              <a:buFontTx/>
              <a:buNone/>
              <a:defRPr/>
            </a:pPr>
            <a:endParaRPr lang="fr-CH" altLang="fr-FR" dirty="0" smtClean="0">
              <a:solidFill>
                <a:srgbClr val="333333"/>
              </a:solidFill>
            </a:endParaRPr>
          </a:p>
          <a:p>
            <a:pPr lvl="1">
              <a:buClr>
                <a:srgbClr val="E1282B"/>
              </a:buClr>
              <a:defRPr/>
            </a:pPr>
            <a:endParaRPr lang="fr-CH" altLang="fr-FR" dirty="0" smtClean="0"/>
          </a:p>
          <a:p>
            <a:pPr marL="457200" lvl="1" indent="0">
              <a:buClr>
                <a:srgbClr val="E1282B"/>
              </a:buClr>
              <a:buFontTx/>
              <a:buNone/>
              <a:defRPr/>
            </a:pPr>
            <a:r>
              <a:rPr lang="fr-CH" altLang="fr-FR" dirty="0" smtClean="0"/>
              <a:t>	</a:t>
            </a:r>
          </a:p>
        </p:txBody>
      </p:sp>
      <p:sp>
        <p:nvSpPr>
          <p:cNvPr id="6147" name="Espace réservé du pied de page 3"/>
          <p:cNvSpPr>
            <a:spLocks noGrp="1"/>
          </p:cNvSpPr>
          <p:nvPr>
            <p:ph type="ftr" sz="quarter" idx="10"/>
          </p:nvPr>
        </p:nvSpPr>
        <p:spPr>
          <a:xfrm>
            <a:off x="539750" y="6524625"/>
            <a:ext cx="7616825" cy="246221"/>
          </a:xfrm>
        </p:spPr>
        <p:txBody>
          <a:bodyPr/>
          <a:lstStyle>
            <a:lvl1pPr eaLnBrk="0" hangingPunct="0">
              <a:spcBef>
                <a:spcPct val="20000"/>
              </a:spcBef>
              <a:buSzPct val="70000"/>
              <a:buBlip>
                <a:blip r:embed="rId3"/>
              </a:buBlip>
              <a:defRPr sz="2400">
                <a:solidFill>
                  <a:schemeClr val="tx1"/>
                </a:solidFill>
                <a:latin typeface="Arial" charset="0"/>
              </a:defRPr>
            </a:lvl1pPr>
            <a:lvl2pPr marL="742950" indent="-285750" eaLnBrk="0" hangingPunct="0">
              <a:spcBef>
                <a:spcPct val="20000"/>
              </a:spcBef>
              <a:buChar char="•"/>
              <a:defRPr sz="2200">
                <a:solidFill>
                  <a:srgbClr val="E1282B"/>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SzPct val="60000"/>
              <a:buBlip>
                <a:blip r:embed="rId4"/>
              </a:buBlip>
              <a:defRPr>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SzTx/>
              <a:buFontTx/>
              <a:buNone/>
              <a:defRPr/>
            </a:pPr>
            <a:endParaRPr lang="fr-CH" altLang="fr-FR" sz="1000" dirty="0" smtClean="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920" y="847149"/>
            <a:ext cx="2781300"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2610535"/>
            <a:ext cx="5611464" cy="1650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2765217"/>
            <a:ext cx="2483768" cy="1391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0038" y="4488156"/>
            <a:ext cx="3113181" cy="15548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6532" y="4377023"/>
            <a:ext cx="1901731" cy="1811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928" y="4280574"/>
            <a:ext cx="2342872" cy="1635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1"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714" y="1616384"/>
            <a:ext cx="3169037" cy="1584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feld 1"/>
          <p:cNvSpPr txBox="1"/>
          <p:nvPr/>
        </p:nvSpPr>
        <p:spPr>
          <a:xfrm>
            <a:off x="0" y="112354"/>
            <a:ext cx="9144000" cy="1200329"/>
          </a:xfrm>
          <a:prstGeom prst="rect">
            <a:avLst/>
          </a:prstGeom>
          <a:noFill/>
        </p:spPr>
        <p:txBody>
          <a:bodyPr wrap="square" rtlCol="0">
            <a:spAutoFit/>
          </a:bodyPr>
          <a:lstStyle/>
          <a:p>
            <a:pPr algn="ctr"/>
            <a:r>
              <a:rPr lang="de-CH" altLang="fr-FR" sz="2400" b="1" dirty="0">
                <a:solidFill>
                  <a:srgbClr val="C00000"/>
                </a:solidFill>
              </a:rPr>
              <a:t>SOZIALE UND BERUFLICHE EINGLIEDERUNGSMASSNAHMEN VON ASYLBEWERBENDEN</a:t>
            </a:r>
            <a:endParaRPr lang="de-CH" sz="2400" dirty="0"/>
          </a:p>
        </p:txBody>
      </p:sp>
    </p:spTree>
    <p:extLst>
      <p:ext uri="{BB962C8B-B14F-4D97-AF65-F5344CB8AC3E}">
        <p14:creationId xmlns:p14="http://schemas.microsoft.com/office/powerpoint/2010/main" val="52846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631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693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ELE_VS">
  <a:themeElements>
    <a:clrScheme name="Personnalisé 5">
      <a:dk1>
        <a:sysClr val="windowText" lastClr="000000"/>
      </a:dk1>
      <a:lt1>
        <a:sysClr val="window" lastClr="FFFFFF"/>
      </a:lt1>
      <a:dk2>
        <a:srgbClr val="1F497D"/>
      </a:dk2>
      <a:lt2>
        <a:srgbClr val="EEECE1"/>
      </a:lt2>
      <a:accent1>
        <a:srgbClr val="FFABAB"/>
      </a:accent1>
      <a:accent2>
        <a:srgbClr val="3F3F3F"/>
      </a:accent2>
      <a:accent3>
        <a:srgbClr val="9BBB59"/>
      </a:accent3>
      <a:accent4>
        <a:srgbClr val="8064A2"/>
      </a:accent4>
      <a:accent5>
        <a:srgbClr val="4BACC6"/>
      </a:accent5>
      <a:accent6>
        <a:srgbClr val="F79646"/>
      </a:accent6>
      <a:hlink>
        <a:srgbClr val="0000FF"/>
      </a:hlink>
      <a:folHlink>
        <a:srgbClr val="80008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1530</Words>
  <Application>Microsoft Office PowerPoint</Application>
  <PresentationFormat>Bildschirmpräsentation (4:3)</PresentationFormat>
  <Paragraphs>208</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7</vt:i4>
      </vt:variant>
      <vt:variant>
        <vt:lpstr>Folientitel</vt:lpstr>
      </vt:variant>
      <vt:variant>
        <vt:i4>18</vt:i4>
      </vt:variant>
    </vt:vector>
  </HeadingPairs>
  <TitlesOfParts>
    <vt:vector size="29" baseType="lpstr">
      <vt:lpstr>Arial</vt:lpstr>
      <vt:lpstr>Calibri</vt:lpstr>
      <vt:lpstr>Myriad Pro</vt:lpstr>
      <vt:lpstr>Wingdings</vt:lpstr>
      <vt:lpstr>MODELE_VS</vt:lpstr>
      <vt:lpstr>1_MODELE_VS</vt:lpstr>
      <vt:lpstr>2_MODELE_VS</vt:lpstr>
      <vt:lpstr>3_MODELE_VS</vt:lpstr>
      <vt:lpstr>4_MODELE_VS</vt:lpstr>
      <vt:lpstr>5_MODELE_VS</vt:lpstr>
      <vt:lpstr>6_MODELE_VS</vt:lpstr>
      <vt:lpstr>Büro für berufliche Eingliederung IIZ-TAG Oberwallis 6. Oktober 2021 </vt:lpstr>
      <vt:lpstr>SCHEMA DES SCHWEIZER ASYLWESENS</vt:lpstr>
      <vt:lpstr>PowerPoint-Präsentation</vt:lpstr>
      <vt:lpstr>ASYLBEWERBENDE (AB) VORLÄUFIG AUFGENOMME (VA) FLÜCHTLINGE (FL)</vt:lpstr>
      <vt:lpstr>PowerPoint-Präsentation</vt:lpstr>
      <vt:lpstr>INTEGRATIONSAGENDA SCHWEIZ (IAS)</vt:lpstr>
      <vt:lpstr>5 WIRKUNGSZIELE</vt:lpstr>
      <vt:lpstr>PowerPoint-Präsentation</vt:lpstr>
      <vt:lpstr>PowerPoint-Präsentation</vt:lpstr>
      <vt:lpstr>WELCHE ZIELSETZUNGEN FÜR WELCHE PERSONEN?</vt:lpstr>
      <vt:lpstr>BÜRO FÜR DIE BERUFLICHE EINGLIEDERUNG</vt:lpstr>
      <vt:lpstr>BIP-TEAM IM KANTON WALLIS AMT FÜR ASYLWESEN &amp; ROTE KREUZ</vt:lpstr>
      <vt:lpstr>ZWEIGSTELLE BIP IM OBERWALLIS</vt:lpstr>
      <vt:lpstr>AUSWEISE UND AUFENHALTBEWILLIGUNGEN</vt:lpstr>
      <vt:lpstr>PERMIS N</vt:lpstr>
      <vt:lpstr>PERMIS F &amp; B</vt:lpstr>
      <vt:lpstr>IM DIENSTE DER ARBEITGEBER</vt:lpstr>
      <vt:lpstr>PowerPoint-Präsentation</vt:lpstr>
    </vt:vector>
  </TitlesOfParts>
  <Company>Etat du Valais - Staat Wallis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AC_VS</dc:creator>
  <cp:lastModifiedBy>Barbara GUNTERN</cp:lastModifiedBy>
  <cp:revision>799</cp:revision>
  <cp:lastPrinted>2019-06-11T08:43:40Z</cp:lastPrinted>
  <dcterms:created xsi:type="dcterms:W3CDTF">2010-12-14T07:19:25Z</dcterms:created>
  <dcterms:modified xsi:type="dcterms:W3CDTF">2021-09-10T09:44:30Z</dcterms:modified>
</cp:coreProperties>
</file>