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3" r:id="rId6"/>
    <p:sldId id="273" r:id="rId7"/>
    <p:sldId id="274" r:id="rId8"/>
    <p:sldId id="259" r:id="rId9"/>
    <p:sldId id="269" r:id="rId10"/>
    <p:sldId id="264" r:id="rId11"/>
    <p:sldId id="260" r:id="rId12"/>
    <p:sldId id="261" r:id="rId13"/>
    <p:sldId id="262" r:id="rId14"/>
    <p:sldId id="265" r:id="rId15"/>
    <p:sldId id="266" r:id="rId16"/>
    <p:sldId id="275" r:id="rId17"/>
    <p:sldId id="267" r:id="rId18"/>
    <p:sldId id="270" r:id="rId19"/>
    <p:sldId id="271" r:id="rId20"/>
    <p:sldId id="277" r:id="rId21"/>
    <p:sldId id="276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EISS" initials="AW" lastIdx="1" clrIdx="0">
    <p:extLst>
      <p:ext uri="{19B8F6BF-5375-455C-9EA6-DF929625EA0E}">
        <p15:presenceInfo xmlns:p15="http://schemas.microsoft.com/office/powerpoint/2012/main" userId="S-1-5-21-623505572-1301678141-20206299-29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953" autoAdjust="0"/>
  </p:normalViewPr>
  <p:slideViewPr>
    <p:cSldViewPr snapToGrid="0">
      <p:cViewPr varScale="1">
        <p:scale>
          <a:sx n="91" d="100"/>
          <a:sy n="91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-1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398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52A-48C7-8318-809E5347F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52A-48C7-8318-809E5347F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52A-48C7-8318-809E5347F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52A-48C7-8318-809E5347F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52A-48C7-8318-809E5347F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52A-48C7-8318-809E5347FF1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2A-48C7-8318-809E5347FF1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KESB</c:v>
                </c:pt>
                <c:pt idx="1">
                  <c:v>Bezirksgerichte</c:v>
                </c:pt>
                <c:pt idx="2">
                  <c:v>Jugendgericht</c:v>
                </c:pt>
                <c:pt idx="3">
                  <c:v>Dienststelle für Bevölkerung und Migration</c:v>
                </c:pt>
                <c:pt idx="4">
                  <c:v>Adoptionen</c:v>
                </c:pt>
                <c:pt idx="5">
                  <c:v>Andere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60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4-4A0F-B5FE-A749B089DD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91942272161296"/>
          <c:y val="0.19700667050667159"/>
          <c:w val="0.33200710700100899"/>
          <c:h val="0.636504605482748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99D07-91FB-4F17-872B-B36FF80D6B78}" type="datetimeFigureOut">
              <a:rPr lang="de-CH" smtClean="0"/>
              <a:t>17.09.2021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D9E9-C4DF-49E2-A03A-96FC1D986F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38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463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452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62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109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37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774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6432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032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209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6671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9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84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460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568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03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553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26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93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44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219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D9E9-C4DF-49E2-A03A-96FC1D986F8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087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355" y="2494374"/>
            <a:ext cx="8144134" cy="1373070"/>
          </a:xfrm>
        </p:spPr>
        <p:txBody>
          <a:bodyPr/>
          <a:lstStyle/>
          <a:p>
            <a:r>
              <a:rPr lang="de-CH" dirty="0" smtClean="0"/>
              <a:t>Amt für Kindesschutz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591" y="4394039"/>
            <a:ext cx="4057933" cy="1798943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CH" dirty="0" smtClean="0"/>
              <a:t>Amt für Kindesschutz Visp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CH" dirty="0" err="1" smtClean="0"/>
              <a:t>Pflanzettastrasse</a:t>
            </a:r>
            <a:r>
              <a:rPr lang="de-CH" dirty="0" smtClean="0"/>
              <a:t> 9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CH" dirty="0" smtClean="0"/>
              <a:t>3930 Visp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5811372" y="4394039"/>
            <a:ext cx="4176977" cy="1441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CH" altLang="de-DE" dirty="0"/>
              <a:t>Kantonales Amt für Kindesschutz (AKS</a:t>
            </a:r>
            <a:r>
              <a:rPr lang="de-CH" altLang="de-DE" dirty="0" smtClean="0"/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CH" dirty="0" smtClean="0"/>
              <a:t>Bahnhofplatz 1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CH" dirty="0" smtClean="0"/>
              <a:t>3900 Brig</a:t>
            </a:r>
            <a:endParaRPr lang="de-CH" dirty="0"/>
          </a:p>
        </p:txBody>
      </p:sp>
      <p:pic>
        <p:nvPicPr>
          <p:cNvPr id="1028" name="Picture 4" descr="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9" y="2910656"/>
            <a:ext cx="1114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5" y="2652821"/>
            <a:ext cx="2286679" cy="154160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9544535" y="6192982"/>
            <a:ext cx="181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01. August 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435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Mandate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38817"/>
              </p:ext>
            </p:extLst>
          </p:nvPr>
        </p:nvGraphicFramePr>
        <p:xfrm>
          <a:off x="681037" y="2108718"/>
          <a:ext cx="10245109" cy="416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49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Interdisziplinäre Zusammenarbeit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196914"/>
            <a:ext cx="9613861" cy="4661086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de-CH" dirty="0"/>
              <a:t>Kind/Jugendliche</a:t>
            </a:r>
          </a:p>
          <a:p>
            <a:pPr>
              <a:defRPr/>
            </a:pPr>
            <a:r>
              <a:rPr lang="de-CH" dirty="0"/>
              <a:t>Eltern</a:t>
            </a:r>
          </a:p>
          <a:p>
            <a:pPr>
              <a:defRPr/>
            </a:pPr>
            <a:r>
              <a:rPr lang="de-CH" dirty="0"/>
              <a:t>Soz. Päd. Institutionen (Jugendheime)</a:t>
            </a:r>
          </a:p>
          <a:p>
            <a:pPr>
              <a:defRPr/>
            </a:pPr>
            <a:r>
              <a:rPr lang="de-CH" dirty="0" err="1"/>
              <a:t>Sonderpäd</a:t>
            </a:r>
            <a:r>
              <a:rPr lang="de-CH" dirty="0"/>
              <a:t>. Institutionen (z.B. Kinderdorf Leuk, Notre-Dame de Lourdes</a:t>
            </a:r>
            <a:r>
              <a:rPr lang="de-CH" dirty="0" smtClean="0"/>
              <a:t>)</a:t>
            </a:r>
          </a:p>
          <a:p>
            <a:pPr>
              <a:defRPr/>
            </a:pPr>
            <a:r>
              <a:rPr lang="de-CH" dirty="0" smtClean="0"/>
              <a:t>Schulsozialarbeit (SSA)</a:t>
            </a:r>
            <a:endParaRPr lang="de-CH" dirty="0"/>
          </a:p>
          <a:p>
            <a:pPr>
              <a:defRPr/>
            </a:pPr>
            <a:r>
              <a:rPr lang="de-CH" dirty="0"/>
              <a:t>Pflegefamilien / Tageseltern</a:t>
            </a:r>
          </a:p>
          <a:p>
            <a:pPr>
              <a:defRPr/>
            </a:pPr>
            <a:r>
              <a:rPr lang="de-CH" dirty="0"/>
              <a:t>Soz. Päd. Familienbegleitung (SPF)</a:t>
            </a:r>
          </a:p>
          <a:p>
            <a:pPr>
              <a:defRPr/>
            </a:pPr>
            <a:r>
              <a:rPr lang="de-CH" dirty="0"/>
              <a:t>PZO, ZET, privattätige Psychologen u. Psychiater</a:t>
            </a:r>
          </a:p>
          <a:p>
            <a:pPr>
              <a:defRPr/>
            </a:pPr>
            <a:r>
              <a:rPr lang="de-CH" dirty="0"/>
              <a:t>SMZ</a:t>
            </a:r>
          </a:p>
          <a:p>
            <a:pPr>
              <a:defRPr/>
            </a:pPr>
            <a:r>
              <a:rPr lang="de-CH" dirty="0"/>
              <a:t>Sucht Wallis</a:t>
            </a:r>
          </a:p>
          <a:p>
            <a:pPr>
              <a:defRPr/>
            </a:pPr>
            <a:r>
              <a:rPr lang="de-CH" dirty="0"/>
              <a:t>Spital / Kinderärzte</a:t>
            </a:r>
          </a:p>
          <a:p>
            <a:pPr>
              <a:defRPr/>
            </a:pPr>
            <a:r>
              <a:rPr lang="de-CH" dirty="0"/>
              <a:t>Mütter/Väter Beratung, </a:t>
            </a:r>
            <a:r>
              <a:rPr lang="de-CH" dirty="0" smtClean="0"/>
              <a:t>Hebammen</a:t>
            </a:r>
          </a:p>
          <a:p>
            <a:pPr>
              <a:defRPr/>
            </a:pPr>
            <a:r>
              <a:rPr lang="de-CH" dirty="0" smtClean="0"/>
              <a:t>Frühberatung</a:t>
            </a:r>
            <a:endParaRPr lang="de-CH" dirty="0"/>
          </a:p>
          <a:p>
            <a:pPr>
              <a:defRPr/>
            </a:pPr>
            <a:r>
              <a:rPr lang="de-CH" dirty="0" err="1"/>
              <a:t>Kita’s</a:t>
            </a:r>
            <a:endParaRPr lang="de-CH" dirty="0"/>
          </a:p>
          <a:p>
            <a:pPr>
              <a:defRPr/>
            </a:pPr>
            <a:r>
              <a:rPr lang="de-CH" dirty="0"/>
              <a:t>Polizei, Staatsanwaltschaft</a:t>
            </a:r>
          </a:p>
          <a:p>
            <a:pPr>
              <a:defRPr/>
            </a:pPr>
            <a:r>
              <a:rPr lang="de-CH" dirty="0"/>
              <a:t>Gerichte (Jugendgericht, Bezirksgerichte)</a:t>
            </a:r>
          </a:p>
          <a:p>
            <a:pPr>
              <a:defRPr/>
            </a:pPr>
            <a:r>
              <a:rPr lang="de-CH" dirty="0"/>
              <a:t>…</a:t>
            </a:r>
          </a:p>
          <a:p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30" y="2603239"/>
            <a:ext cx="2962372" cy="278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25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de-DE" b="1" dirty="0" err="1"/>
              <a:t>Kleiner</a:t>
            </a:r>
            <a:r>
              <a:rPr lang="fr-CH" altLang="de-DE" b="1" dirty="0"/>
              <a:t> </a:t>
            </a:r>
            <a:r>
              <a:rPr lang="fr-CH" altLang="de-DE" b="1" dirty="0" err="1" smtClean="0"/>
              <a:t>Exkurs</a:t>
            </a:r>
            <a:r>
              <a:rPr lang="fr-CH" altLang="de-DE" b="1" dirty="0" smtClean="0"/>
              <a:t> - </a:t>
            </a:r>
            <a:r>
              <a:rPr lang="fr-CH" altLang="de-DE" b="1" dirty="0" err="1"/>
              <a:t>Meldepflicht</a:t>
            </a:r>
            <a:r>
              <a:rPr lang="fr-CH" altLang="de-DE" b="1" dirty="0" smtClean="0"/>
              <a:t>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052732"/>
            <a:ext cx="10357793" cy="46746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fr-FR" altLang="de-DE" sz="1100" b="1" dirty="0" err="1">
                <a:solidFill>
                  <a:schemeClr val="hlink"/>
                </a:solidFill>
              </a:rPr>
              <a:t>Melderecht</a:t>
            </a:r>
            <a:r>
              <a:rPr lang="fr-FR" altLang="de-DE" sz="1100" b="1" dirty="0">
                <a:solidFill>
                  <a:schemeClr val="hlink"/>
                </a:solidFill>
              </a:rPr>
              <a:t> (Kant. </a:t>
            </a:r>
            <a:r>
              <a:rPr lang="fr-FR" altLang="de-DE" sz="1100" b="1" dirty="0" err="1">
                <a:solidFill>
                  <a:schemeClr val="hlink"/>
                </a:solidFill>
              </a:rPr>
              <a:t>Jugendgesetz</a:t>
            </a:r>
            <a:r>
              <a:rPr lang="fr-FR" altLang="de-DE" sz="1100" b="1" dirty="0">
                <a:solidFill>
                  <a:schemeClr val="hlink"/>
                </a:solidFill>
              </a:rPr>
              <a:t> Art. 53)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de-CH" sz="1100" dirty="0"/>
              <a:t>« Jeder hat das Recht, eine ihm bekannte Situation, die das Wohlergehen eines Kindes gefährdet, der Kindes- und Erwachsenenschutzbehörde oder dem Departement zu melden. </a:t>
            </a:r>
            <a:r>
              <a:rPr lang="fr-FR" altLang="de-DE" sz="1100" dirty="0"/>
              <a:t> »</a:t>
            </a:r>
          </a:p>
          <a:p>
            <a:pPr>
              <a:lnSpc>
                <a:spcPct val="80000"/>
              </a:lnSpc>
              <a:buNone/>
              <a:defRPr/>
            </a:pPr>
            <a:endParaRPr lang="fr-FR" altLang="de-DE" sz="11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fr-FR" altLang="de-DE" sz="1100" b="1" dirty="0" err="1" smtClean="0">
                <a:solidFill>
                  <a:schemeClr val="hlink"/>
                </a:solidFill>
              </a:rPr>
              <a:t>Meldepflicht</a:t>
            </a:r>
            <a:r>
              <a:rPr lang="fr-FR" altLang="de-DE" sz="1100" b="1" dirty="0" smtClean="0">
                <a:solidFill>
                  <a:schemeClr val="hlink"/>
                </a:solidFill>
              </a:rPr>
              <a:t> </a:t>
            </a:r>
            <a:r>
              <a:rPr lang="fr-FR" altLang="de-DE" sz="1100" b="1" dirty="0">
                <a:solidFill>
                  <a:schemeClr val="hlink"/>
                </a:solidFill>
              </a:rPr>
              <a:t>(Kant. </a:t>
            </a:r>
            <a:r>
              <a:rPr lang="fr-FR" altLang="de-DE" sz="1100" b="1" dirty="0" err="1">
                <a:solidFill>
                  <a:schemeClr val="hlink"/>
                </a:solidFill>
              </a:rPr>
              <a:t>Jugendgesetz</a:t>
            </a:r>
            <a:r>
              <a:rPr lang="fr-FR" altLang="de-DE" sz="1100" b="1" dirty="0">
                <a:solidFill>
                  <a:schemeClr val="hlink"/>
                </a:solidFill>
              </a:rPr>
              <a:t> Art. 54)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altLang="de-DE" sz="1100" dirty="0"/>
              <a:t>Abs. 1: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altLang="de-DE" sz="1100" dirty="0"/>
              <a:t>« </a:t>
            </a:r>
            <a:r>
              <a:rPr lang="fr-FR" altLang="de-DE" sz="1100" dirty="0" err="1"/>
              <a:t>Jede</a:t>
            </a:r>
            <a:r>
              <a:rPr lang="fr-FR" altLang="de-DE" sz="1100" dirty="0"/>
              <a:t> Person, die in </a:t>
            </a:r>
            <a:r>
              <a:rPr lang="fr-FR" altLang="de-DE" sz="1100" dirty="0" err="1"/>
              <a:t>Ausübung</a:t>
            </a:r>
            <a:r>
              <a:rPr lang="fr-FR" altLang="de-DE" sz="1100" dirty="0"/>
              <a:t> </a:t>
            </a:r>
            <a:r>
              <a:rPr lang="fr-FR" altLang="de-DE" sz="1100" dirty="0" err="1"/>
              <a:t>ihres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Berufes</a:t>
            </a:r>
            <a:r>
              <a:rPr lang="fr-FR" altLang="de-DE" sz="1100" dirty="0"/>
              <a:t> (…) in </a:t>
            </a:r>
            <a:r>
              <a:rPr lang="fr-FR" altLang="de-DE" sz="1100" dirty="0" err="1"/>
              <a:t>Verbindung</a:t>
            </a:r>
            <a:r>
              <a:rPr lang="fr-FR" altLang="de-DE" sz="1100" dirty="0"/>
              <a:t> mit </a:t>
            </a:r>
            <a:r>
              <a:rPr lang="fr-FR" altLang="de-DE" sz="1100" dirty="0" err="1"/>
              <a:t>Kindern</a:t>
            </a:r>
            <a:r>
              <a:rPr lang="fr-FR" altLang="de-DE" sz="1100" dirty="0"/>
              <a:t>, (…) </a:t>
            </a:r>
            <a:r>
              <a:rPr lang="fr-FR" altLang="de-DE" sz="1100" dirty="0" err="1"/>
              <a:t>Kenntnis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hat</a:t>
            </a:r>
            <a:r>
              <a:rPr lang="fr-FR" altLang="de-DE" sz="1100" dirty="0"/>
              <a:t> von </a:t>
            </a:r>
            <a:r>
              <a:rPr lang="fr-FR" altLang="de-DE" sz="1100" dirty="0" err="1"/>
              <a:t>einer</a:t>
            </a:r>
            <a:r>
              <a:rPr lang="fr-FR" altLang="de-DE" sz="1100" dirty="0"/>
              <a:t> Situation, welche die </a:t>
            </a:r>
            <a:r>
              <a:rPr lang="fr-FR" altLang="de-DE" sz="1100" dirty="0" err="1"/>
              <a:t>Entwicklung</a:t>
            </a:r>
            <a:r>
              <a:rPr lang="fr-FR" altLang="de-DE" sz="1100" dirty="0"/>
              <a:t> </a:t>
            </a:r>
            <a:r>
              <a:rPr lang="fr-FR" altLang="de-DE" sz="1100" dirty="0" err="1"/>
              <a:t>eines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Kindes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gefährdet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und</a:t>
            </a:r>
            <a:r>
              <a:rPr lang="fr-FR" altLang="de-DE" sz="1100" dirty="0"/>
              <a:t> </a:t>
            </a:r>
            <a:r>
              <a:rPr lang="fr-FR" altLang="de-DE" sz="1100" b="1" dirty="0" err="1"/>
              <a:t>nicht</a:t>
            </a:r>
            <a:r>
              <a:rPr lang="fr-FR" altLang="de-DE" sz="1100" b="1" dirty="0"/>
              <a:t> selber </a:t>
            </a:r>
            <a:r>
              <a:rPr lang="fr-FR" altLang="de-DE" sz="1100" b="1" dirty="0" err="1"/>
              <a:t>Abhilfe</a:t>
            </a:r>
            <a:r>
              <a:rPr lang="fr-FR" altLang="de-DE" sz="1100" b="1" dirty="0"/>
              <a:t> </a:t>
            </a:r>
            <a:r>
              <a:rPr lang="fr-FR" altLang="de-DE" sz="1100" b="1" dirty="0" err="1"/>
              <a:t>schaffen</a:t>
            </a:r>
            <a:r>
              <a:rPr lang="fr-FR" altLang="de-DE" sz="1100" b="1" dirty="0"/>
              <a:t> </a:t>
            </a:r>
            <a:r>
              <a:rPr lang="fr-FR" altLang="de-DE" sz="1100" b="1" dirty="0" err="1"/>
              <a:t>kann</a:t>
            </a:r>
            <a:r>
              <a:rPr lang="fr-FR" altLang="de-DE" sz="1100" dirty="0"/>
              <a:t>, </a:t>
            </a:r>
            <a:r>
              <a:rPr lang="fr-FR" altLang="de-DE" sz="1100" u="sng" dirty="0"/>
              <a:t>MUSS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ihren</a:t>
            </a:r>
            <a:r>
              <a:rPr lang="fr-FR" altLang="de-DE" sz="1100" dirty="0"/>
              <a:t> </a:t>
            </a:r>
            <a:r>
              <a:rPr lang="fr-FR" altLang="de-DE" sz="1100" dirty="0" err="1"/>
              <a:t>Vorgesetzten</a:t>
            </a:r>
            <a:r>
              <a:rPr lang="fr-FR" altLang="de-DE" sz="1100" dirty="0"/>
              <a:t> </a:t>
            </a:r>
            <a:r>
              <a:rPr lang="fr-FR" altLang="de-DE" sz="1100" dirty="0" err="1"/>
              <a:t>oder</a:t>
            </a:r>
            <a:r>
              <a:rPr lang="fr-FR" altLang="de-DE" sz="1100" dirty="0"/>
              <a:t> </a:t>
            </a:r>
            <a:r>
              <a:rPr lang="fr-FR" altLang="de-DE" sz="1100" dirty="0" err="1"/>
              <a:t>fehlendenfalls</a:t>
            </a:r>
            <a:r>
              <a:rPr lang="fr-FR" altLang="de-DE" sz="1100" dirty="0"/>
              <a:t> die </a:t>
            </a:r>
            <a:r>
              <a:rPr lang="fr-FR" altLang="de-DE" sz="1100" dirty="0" err="1"/>
              <a:t>Kindes</a:t>
            </a:r>
            <a:r>
              <a:rPr lang="fr-FR" altLang="de-DE" sz="1100" dirty="0"/>
              <a:t>- </a:t>
            </a:r>
            <a:r>
              <a:rPr lang="fr-FR" altLang="de-DE" sz="1100" dirty="0" err="1"/>
              <a:t>und</a:t>
            </a:r>
            <a:r>
              <a:rPr lang="fr-FR" altLang="de-DE" sz="1100" dirty="0"/>
              <a:t> </a:t>
            </a:r>
            <a:r>
              <a:rPr lang="fr-FR" altLang="de-DE" sz="1100" dirty="0" err="1"/>
              <a:t>Erwachsenenschutzbehörde</a:t>
            </a:r>
            <a:r>
              <a:rPr lang="fr-FR" altLang="de-DE" sz="1100" dirty="0"/>
              <a:t> </a:t>
            </a:r>
            <a:r>
              <a:rPr lang="fr-FR" altLang="de-DE" sz="1100" dirty="0" err="1"/>
              <a:t>benachrichtigen</a:t>
            </a:r>
            <a:r>
              <a:rPr lang="fr-FR" altLang="de-DE" sz="1100" dirty="0"/>
              <a:t>! </a:t>
            </a:r>
            <a:r>
              <a:rPr lang="fr-FR" altLang="de-DE" sz="1100" dirty="0" smtClean="0"/>
              <a:t>»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altLang="de-DE" sz="1100" dirty="0" smtClean="0"/>
              <a:t>Abs</a:t>
            </a:r>
            <a:r>
              <a:rPr lang="fr-FR" altLang="de-DE" sz="1100" dirty="0"/>
              <a:t>. 3: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altLang="de-DE" sz="1100" dirty="0"/>
              <a:t>« </a:t>
            </a:r>
            <a:r>
              <a:rPr lang="fr-FR" altLang="de-DE" sz="1100" dirty="0" err="1"/>
              <a:t>Strafbare</a:t>
            </a:r>
            <a:r>
              <a:rPr lang="fr-FR" altLang="de-DE" sz="1100" dirty="0"/>
              <a:t> </a:t>
            </a:r>
            <a:r>
              <a:rPr lang="fr-FR" altLang="de-DE" sz="1100" dirty="0" err="1"/>
              <a:t>Handlungen</a:t>
            </a:r>
            <a:r>
              <a:rPr lang="fr-FR" altLang="de-DE" sz="1100" dirty="0"/>
              <a:t> die von </a:t>
            </a:r>
            <a:r>
              <a:rPr lang="fr-FR" altLang="de-DE" sz="1100" dirty="0" err="1"/>
              <a:t>Amtes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wegen</a:t>
            </a:r>
            <a:r>
              <a:rPr lang="fr-FR" altLang="de-DE" sz="1100" dirty="0"/>
              <a:t> </a:t>
            </a:r>
            <a:r>
              <a:rPr lang="fr-FR" altLang="de-DE" sz="1100" dirty="0" err="1"/>
              <a:t>geahndet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werden</a:t>
            </a:r>
            <a:r>
              <a:rPr lang="fr-FR" altLang="de-DE" sz="1100" dirty="0"/>
              <a:t>, </a:t>
            </a:r>
            <a:r>
              <a:rPr lang="fr-FR" altLang="de-DE" sz="1100" dirty="0" err="1"/>
              <a:t>sind</a:t>
            </a:r>
            <a:r>
              <a:rPr lang="fr-FR" altLang="de-DE" sz="1100" dirty="0"/>
              <a:t> der </a:t>
            </a:r>
            <a:r>
              <a:rPr lang="fr-FR" altLang="de-DE" sz="1100" dirty="0" err="1"/>
              <a:t>Staatsanwaltschaft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anzuzeigen</a:t>
            </a:r>
            <a:r>
              <a:rPr lang="fr-FR" altLang="de-DE" sz="1100" dirty="0"/>
              <a:t>. </a:t>
            </a:r>
            <a:r>
              <a:rPr lang="fr-FR" altLang="de-DE" sz="1100" dirty="0" err="1"/>
              <a:t>Besteht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Zweifel</a:t>
            </a:r>
            <a:r>
              <a:rPr lang="fr-FR" altLang="de-DE" sz="1100" dirty="0"/>
              <a:t> </a:t>
            </a:r>
            <a:r>
              <a:rPr lang="fr-FR" altLang="de-DE" sz="1100" dirty="0" err="1"/>
              <a:t>darüber</a:t>
            </a:r>
            <a:r>
              <a:rPr lang="fr-FR" altLang="de-DE" sz="1100" dirty="0"/>
              <a:t>, </a:t>
            </a:r>
            <a:r>
              <a:rPr lang="fr-FR" altLang="de-DE" sz="1100" dirty="0" err="1"/>
              <a:t>ob</a:t>
            </a:r>
            <a:r>
              <a:rPr lang="fr-FR" altLang="de-DE" sz="1100" dirty="0"/>
              <a:t> </a:t>
            </a:r>
            <a:r>
              <a:rPr lang="fr-FR" altLang="de-DE" sz="1100" dirty="0" err="1"/>
              <a:t>dieser</a:t>
            </a:r>
            <a:r>
              <a:rPr lang="fr-FR" altLang="de-DE" sz="1100" dirty="0"/>
              <a:t> </a:t>
            </a:r>
            <a:r>
              <a:rPr lang="fr-FR" altLang="de-DE" sz="1100" dirty="0" err="1"/>
              <a:t>Schritt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erforderlich</a:t>
            </a:r>
            <a:r>
              <a:rPr lang="fr-FR" altLang="de-DE" sz="1100" dirty="0"/>
              <a:t> </a:t>
            </a:r>
            <a:r>
              <a:rPr lang="fr-FR" altLang="de-DE" sz="1100" dirty="0" err="1"/>
              <a:t>ist</a:t>
            </a:r>
            <a:r>
              <a:rPr lang="fr-FR" altLang="de-DE" sz="1100" dirty="0"/>
              <a:t>, </a:t>
            </a:r>
            <a:r>
              <a:rPr lang="fr-FR" altLang="de-DE" sz="1100" dirty="0" err="1"/>
              <a:t>kann</a:t>
            </a:r>
            <a:r>
              <a:rPr lang="fr-FR" altLang="de-DE" sz="1100" dirty="0"/>
              <a:t> </a:t>
            </a:r>
            <a:r>
              <a:rPr lang="fr-FR" altLang="de-DE" sz="1100" dirty="0" err="1"/>
              <a:t>das</a:t>
            </a:r>
            <a:r>
              <a:rPr lang="fr-FR" altLang="de-DE" sz="1100" dirty="0"/>
              <a:t> </a:t>
            </a:r>
            <a:r>
              <a:rPr lang="fr-FR" altLang="de-DE" sz="1100" dirty="0" err="1"/>
              <a:t>Departement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konsultiert</a:t>
            </a:r>
            <a:r>
              <a:rPr lang="fr-FR" altLang="de-DE" sz="1100" dirty="0"/>
              <a:t> </a:t>
            </a:r>
            <a:r>
              <a:rPr lang="fr-FR" altLang="de-DE" sz="1100" dirty="0" err="1"/>
              <a:t>werden</a:t>
            </a:r>
            <a:r>
              <a:rPr lang="fr-FR" altLang="de-DE" sz="1100" dirty="0"/>
              <a:t>.»</a:t>
            </a:r>
          </a:p>
          <a:p>
            <a:pPr>
              <a:lnSpc>
                <a:spcPct val="80000"/>
              </a:lnSpc>
              <a:buNone/>
              <a:defRPr/>
            </a:pPr>
            <a:endParaRPr lang="fr-FR" altLang="de-DE" sz="12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de-DE" sz="11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Bei </a:t>
            </a:r>
            <a:r>
              <a:rPr lang="fr-FR" altLang="de-DE" sz="11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Strafanzeigen</a:t>
            </a:r>
            <a:r>
              <a:rPr lang="fr-FR" altLang="de-DE" sz="11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-IMMER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eine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Kopie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 die KESB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senden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Keine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Befragung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Opfers</a:t>
            </a:r>
            <a:endParaRPr lang="fr-FR" altLang="de-DE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Keine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Information an den </a:t>
            </a:r>
            <a:r>
              <a:rPr lang="fr-FR" altLang="de-DE" sz="11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mutmasslichen</a:t>
            </a:r>
            <a:r>
              <a:rPr lang="fr-FR" altLang="de-DE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de-DE" sz="11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Täter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37548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Zuständigkeiten im Kindesschutz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192694"/>
            <a:ext cx="9613861" cy="446003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fr-CH" altLang="de-DE" b="1" dirty="0" err="1">
                <a:solidFill>
                  <a:srgbClr val="FFFF00"/>
                </a:solidFill>
              </a:rPr>
              <a:t>Kindes</a:t>
            </a:r>
            <a:r>
              <a:rPr lang="fr-CH" altLang="de-DE" b="1" dirty="0">
                <a:solidFill>
                  <a:srgbClr val="FFFF00"/>
                </a:solidFill>
              </a:rPr>
              <a:t>- </a:t>
            </a:r>
            <a:r>
              <a:rPr lang="fr-CH" altLang="de-DE" b="1" dirty="0" err="1">
                <a:solidFill>
                  <a:srgbClr val="FFFF00"/>
                </a:solidFill>
              </a:rPr>
              <a:t>und</a:t>
            </a:r>
            <a:r>
              <a:rPr lang="fr-CH" altLang="de-DE" b="1" dirty="0">
                <a:solidFill>
                  <a:srgbClr val="FFFF00"/>
                </a:solidFill>
              </a:rPr>
              <a:t> </a:t>
            </a:r>
            <a:r>
              <a:rPr lang="fr-CH" altLang="de-DE" b="1" dirty="0" err="1">
                <a:solidFill>
                  <a:srgbClr val="FFFF00"/>
                </a:solidFill>
              </a:rPr>
              <a:t>Erwachsenenschutzbehörde</a:t>
            </a:r>
            <a:r>
              <a:rPr lang="fr-CH" altLang="de-DE" b="1" dirty="0">
                <a:solidFill>
                  <a:srgbClr val="FFFF00"/>
                </a:solidFill>
              </a:rPr>
              <a:t> (KESB) der </a:t>
            </a:r>
            <a:r>
              <a:rPr lang="fr-CH" altLang="de-DE" b="1" dirty="0" err="1">
                <a:solidFill>
                  <a:srgbClr val="FFFF00"/>
                </a:solidFill>
              </a:rPr>
              <a:t>Region</a:t>
            </a:r>
            <a:r>
              <a:rPr lang="fr-CH" altLang="de-DE" b="1" dirty="0">
                <a:solidFill>
                  <a:srgbClr val="FFFF00"/>
                </a:solidFill>
              </a:rPr>
              <a:t>/</a:t>
            </a:r>
            <a:r>
              <a:rPr lang="fr-CH" altLang="de-DE" b="1" dirty="0" err="1">
                <a:solidFill>
                  <a:srgbClr val="FFFF00"/>
                </a:solidFill>
              </a:rPr>
              <a:t>Gemeinden</a:t>
            </a:r>
            <a:r>
              <a:rPr lang="fr-CH" altLang="de-DE" b="1" dirty="0">
                <a:solidFill>
                  <a:srgbClr val="FFFF00"/>
                </a:solidFill>
              </a:rPr>
              <a:t> (7 </a:t>
            </a:r>
            <a:r>
              <a:rPr lang="fr-CH" altLang="de-DE" b="1" dirty="0" err="1">
                <a:solidFill>
                  <a:srgbClr val="FFFF00"/>
                </a:solidFill>
              </a:rPr>
              <a:t>im</a:t>
            </a:r>
            <a:r>
              <a:rPr lang="fr-CH" altLang="de-DE" b="1" dirty="0">
                <a:solidFill>
                  <a:srgbClr val="FFFF00"/>
                </a:solidFill>
              </a:rPr>
              <a:t> OW):</a:t>
            </a:r>
          </a:p>
          <a:p>
            <a:pPr>
              <a:defRPr/>
            </a:pPr>
            <a:r>
              <a:rPr lang="fr-CH" altLang="de-DE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Entscheidungsbehörde</a:t>
            </a:r>
            <a:endParaRPr lang="fr-CH" alt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CH" altLang="de-DE" dirty="0" err="1"/>
              <a:t>Gefährdungsmeldungen</a:t>
            </a:r>
            <a:r>
              <a:rPr lang="fr-CH" altLang="de-DE" dirty="0"/>
              <a:t> </a:t>
            </a:r>
            <a:r>
              <a:rPr lang="fr-CH" altLang="de-DE" dirty="0" err="1"/>
              <a:t>gehen</a:t>
            </a:r>
            <a:r>
              <a:rPr lang="fr-CH" altLang="de-DE" dirty="0"/>
              <a:t> an KESB</a:t>
            </a:r>
          </a:p>
          <a:p>
            <a:pPr>
              <a:defRPr/>
            </a:pPr>
            <a:r>
              <a:rPr lang="fr-CH" altLang="de-DE" dirty="0" err="1"/>
              <a:t>Auftraggeber</a:t>
            </a:r>
            <a:r>
              <a:rPr lang="fr-CH" altLang="de-DE" dirty="0"/>
              <a:t> des AKS (</a:t>
            </a:r>
            <a:r>
              <a:rPr lang="fr-CH" altLang="de-DE" dirty="0" err="1"/>
              <a:t>Abklärungen</a:t>
            </a:r>
            <a:r>
              <a:rPr lang="fr-CH" altLang="de-DE" dirty="0"/>
              <a:t>, Mandate gem. ZGB)</a:t>
            </a:r>
          </a:p>
          <a:p>
            <a:pPr>
              <a:defRPr/>
            </a:pPr>
            <a:r>
              <a:rPr lang="fr-CH" altLang="de-DE" dirty="0" err="1"/>
              <a:t>Entscheidungsbehörde</a:t>
            </a:r>
            <a:r>
              <a:rPr lang="fr-CH" altLang="de-DE" dirty="0"/>
              <a:t>/</a:t>
            </a:r>
            <a:r>
              <a:rPr lang="fr-CH" altLang="de-DE" dirty="0" err="1"/>
              <a:t>Verfügungskompetenz</a:t>
            </a:r>
            <a:r>
              <a:rPr lang="fr-CH" altLang="de-DE" dirty="0"/>
              <a:t> (gem. ZGB)</a:t>
            </a:r>
          </a:p>
          <a:p>
            <a:pPr>
              <a:defRPr/>
            </a:pPr>
            <a:r>
              <a:rPr lang="fr-CH" altLang="de-DE" dirty="0" err="1"/>
              <a:t>Zuständige</a:t>
            </a:r>
            <a:r>
              <a:rPr lang="fr-CH" altLang="de-DE" dirty="0"/>
              <a:t> </a:t>
            </a:r>
            <a:r>
              <a:rPr lang="fr-CH" altLang="de-DE" dirty="0" err="1"/>
              <a:t>Entscheidungsbehörde</a:t>
            </a:r>
            <a:r>
              <a:rPr lang="fr-CH" altLang="de-DE" dirty="0"/>
              <a:t> </a:t>
            </a:r>
            <a:r>
              <a:rPr lang="fr-CH" altLang="de-DE" dirty="0" err="1"/>
              <a:t>bei</a:t>
            </a:r>
            <a:r>
              <a:rPr lang="fr-CH" altLang="de-DE" dirty="0"/>
              <a:t> </a:t>
            </a:r>
            <a:r>
              <a:rPr lang="fr-CH" altLang="de-DE" dirty="0" err="1"/>
              <a:t>Notfällen</a:t>
            </a:r>
            <a:r>
              <a:rPr lang="fr-CH" altLang="de-DE" dirty="0"/>
              <a:t> (</a:t>
            </a:r>
            <a:r>
              <a:rPr lang="fr-CH" altLang="de-DE" dirty="0" err="1"/>
              <a:t>Notfallplatzierung</a:t>
            </a:r>
            <a:r>
              <a:rPr lang="fr-CH" altLang="de-DE" dirty="0"/>
              <a:t> — Obhutsentzug </a:t>
            </a:r>
            <a:r>
              <a:rPr lang="fr-CH" altLang="de-DE" dirty="0" err="1"/>
              <a:t>mittels</a:t>
            </a:r>
            <a:r>
              <a:rPr lang="fr-CH" altLang="de-DE" dirty="0"/>
              <a:t> </a:t>
            </a:r>
            <a:r>
              <a:rPr lang="fr-CH" altLang="de-DE" dirty="0" err="1"/>
              <a:t>Präsidialentscheid</a:t>
            </a:r>
            <a:r>
              <a:rPr lang="fr-CH" altLang="de-DE" dirty="0"/>
              <a:t>)</a:t>
            </a:r>
          </a:p>
          <a:p>
            <a:pPr>
              <a:defRPr/>
            </a:pPr>
            <a:endParaRPr lang="fr-CH" altLang="de-DE" dirty="0"/>
          </a:p>
          <a:p>
            <a:pPr marL="0" indent="0">
              <a:buNone/>
              <a:defRPr/>
            </a:pPr>
            <a:r>
              <a:rPr lang="fr-CH" altLang="de-DE" b="1" dirty="0" err="1">
                <a:solidFill>
                  <a:schemeClr val="accent4"/>
                </a:solidFill>
              </a:rPr>
              <a:t>Amt</a:t>
            </a:r>
            <a:r>
              <a:rPr lang="fr-CH" altLang="de-DE" b="1" dirty="0">
                <a:solidFill>
                  <a:schemeClr val="accent4"/>
                </a:solidFill>
              </a:rPr>
              <a:t> </a:t>
            </a:r>
            <a:r>
              <a:rPr lang="fr-CH" altLang="de-DE" b="1" dirty="0" err="1">
                <a:solidFill>
                  <a:schemeClr val="accent4"/>
                </a:solidFill>
              </a:rPr>
              <a:t>für</a:t>
            </a:r>
            <a:r>
              <a:rPr lang="fr-CH" altLang="de-DE" b="1" dirty="0">
                <a:solidFill>
                  <a:schemeClr val="accent4"/>
                </a:solidFill>
              </a:rPr>
              <a:t> </a:t>
            </a:r>
            <a:r>
              <a:rPr lang="fr-CH" altLang="de-DE" b="1" dirty="0" err="1">
                <a:solidFill>
                  <a:schemeClr val="accent4"/>
                </a:solidFill>
              </a:rPr>
              <a:t>Kindesschutz</a:t>
            </a:r>
            <a:r>
              <a:rPr lang="fr-CH" altLang="de-DE" b="1" dirty="0">
                <a:solidFill>
                  <a:schemeClr val="accent4"/>
                </a:solidFill>
              </a:rPr>
              <a:t> (AKS), </a:t>
            </a:r>
            <a:r>
              <a:rPr lang="fr-CH" altLang="de-DE" b="1" dirty="0" err="1">
                <a:solidFill>
                  <a:schemeClr val="accent4"/>
                </a:solidFill>
              </a:rPr>
              <a:t>ist</a:t>
            </a:r>
            <a:r>
              <a:rPr lang="fr-CH" altLang="de-DE" b="1" dirty="0">
                <a:solidFill>
                  <a:schemeClr val="accent4"/>
                </a:solidFill>
              </a:rPr>
              <a:t> </a:t>
            </a:r>
            <a:r>
              <a:rPr lang="fr-CH" altLang="de-DE" b="1" dirty="0" err="1">
                <a:solidFill>
                  <a:schemeClr val="accent4"/>
                </a:solidFill>
              </a:rPr>
              <a:t>ein</a:t>
            </a:r>
            <a:r>
              <a:rPr lang="fr-CH" altLang="de-DE" b="1" dirty="0">
                <a:solidFill>
                  <a:schemeClr val="accent4"/>
                </a:solidFill>
              </a:rPr>
              <a:t> </a:t>
            </a:r>
            <a:r>
              <a:rPr lang="fr-CH" altLang="de-DE" b="1" dirty="0" err="1">
                <a:solidFill>
                  <a:schemeClr val="accent4"/>
                </a:solidFill>
              </a:rPr>
              <a:t>Kantonales</a:t>
            </a:r>
            <a:r>
              <a:rPr lang="fr-CH" altLang="de-DE" b="1" dirty="0">
                <a:solidFill>
                  <a:schemeClr val="accent4"/>
                </a:solidFill>
              </a:rPr>
              <a:t> </a:t>
            </a:r>
            <a:r>
              <a:rPr lang="fr-CH" altLang="de-DE" b="1" dirty="0" err="1">
                <a:solidFill>
                  <a:schemeClr val="accent4"/>
                </a:solidFill>
              </a:rPr>
              <a:t>Amt</a:t>
            </a:r>
            <a:r>
              <a:rPr lang="fr-CH" altLang="de-DE" b="1" dirty="0">
                <a:solidFill>
                  <a:schemeClr val="accent4"/>
                </a:solidFill>
              </a:rPr>
              <a:t>:</a:t>
            </a:r>
          </a:p>
          <a:p>
            <a:pPr>
              <a:defRPr/>
            </a:pPr>
            <a:r>
              <a:rPr lang="fr-CH" altLang="de-DE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Ausführende</a:t>
            </a:r>
            <a:r>
              <a:rPr lang="fr-CH" altLang="de-DE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altLang="de-DE" sz="2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Behörde</a:t>
            </a:r>
            <a:endParaRPr lang="fr-CH" altLang="de-DE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CH" altLang="de-DE" dirty="0"/>
              <a:t>AKS als </a:t>
            </a:r>
            <a:r>
              <a:rPr lang="fr-CH" altLang="de-DE" dirty="0" err="1"/>
              <a:t>Abklärungsinstanz</a:t>
            </a:r>
            <a:r>
              <a:rPr lang="fr-CH" altLang="de-DE" dirty="0"/>
              <a:t>; AKS </a:t>
            </a:r>
            <a:r>
              <a:rPr lang="fr-CH" altLang="de-DE" dirty="0" err="1"/>
              <a:t>macht</a:t>
            </a:r>
            <a:r>
              <a:rPr lang="fr-CH" altLang="de-DE" dirty="0"/>
              <a:t> </a:t>
            </a:r>
            <a:r>
              <a:rPr lang="fr-CH" altLang="de-DE" dirty="0" err="1"/>
              <a:t>Empfehlungen</a:t>
            </a:r>
            <a:r>
              <a:rPr lang="fr-CH" altLang="de-DE" dirty="0"/>
              <a:t> (</a:t>
            </a:r>
            <a:r>
              <a:rPr lang="fr-CH" altLang="de-DE" dirty="0" err="1"/>
              <a:t>für</a:t>
            </a:r>
            <a:r>
              <a:rPr lang="fr-CH" altLang="de-DE" dirty="0"/>
              <a:t> </a:t>
            </a:r>
            <a:r>
              <a:rPr lang="fr-CH" altLang="de-DE" dirty="0" err="1"/>
              <a:t>Massnahmen</a:t>
            </a:r>
            <a:r>
              <a:rPr lang="fr-CH" altLang="de-DE" dirty="0"/>
              <a:t>) an KESB</a:t>
            </a:r>
          </a:p>
          <a:p>
            <a:pPr>
              <a:defRPr/>
            </a:pPr>
            <a:r>
              <a:rPr lang="fr-CH" altLang="de-DE" dirty="0"/>
              <a:t>AKS </a:t>
            </a:r>
            <a:r>
              <a:rPr lang="fr-CH" altLang="de-DE" dirty="0" err="1"/>
              <a:t>setzt</a:t>
            </a:r>
            <a:r>
              <a:rPr lang="fr-CH" altLang="de-DE" dirty="0"/>
              <a:t> </a:t>
            </a:r>
            <a:r>
              <a:rPr lang="fr-CH" altLang="de-DE" dirty="0" err="1"/>
              <a:t>Massnahmen</a:t>
            </a:r>
            <a:r>
              <a:rPr lang="fr-CH" altLang="de-DE" dirty="0"/>
              <a:t> </a:t>
            </a:r>
            <a:r>
              <a:rPr lang="fr-CH" altLang="de-DE" dirty="0" err="1"/>
              <a:t>und</a:t>
            </a:r>
            <a:r>
              <a:rPr lang="fr-CH" altLang="de-DE" dirty="0"/>
              <a:t> </a:t>
            </a:r>
            <a:r>
              <a:rPr lang="fr-CH" altLang="de-DE" dirty="0" err="1"/>
              <a:t>Entscheide</a:t>
            </a:r>
            <a:r>
              <a:rPr lang="fr-CH" altLang="de-DE" dirty="0"/>
              <a:t> der KESB </a:t>
            </a:r>
            <a:r>
              <a:rPr lang="fr-CH" altLang="de-DE" dirty="0" err="1"/>
              <a:t>um</a:t>
            </a:r>
            <a:endParaRPr lang="fr-CH" altLang="de-DE" dirty="0"/>
          </a:p>
          <a:p>
            <a:pPr>
              <a:defRPr/>
            </a:pPr>
            <a:r>
              <a:rPr lang="fr-CH" altLang="de-DE" dirty="0" err="1"/>
              <a:t>Interventionsbehörde</a:t>
            </a:r>
            <a:r>
              <a:rPr lang="fr-CH" altLang="de-DE" dirty="0"/>
              <a:t> </a:t>
            </a:r>
            <a:r>
              <a:rPr lang="fr-CH" altLang="de-DE" dirty="0" err="1"/>
              <a:t>bei</a:t>
            </a:r>
            <a:r>
              <a:rPr lang="fr-CH" altLang="de-DE" dirty="0"/>
              <a:t> </a:t>
            </a:r>
            <a:r>
              <a:rPr lang="fr-CH" altLang="de-DE" dirty="0" err="1"/>
              <a:t>Notfällen</a:t>
            </a:r>
            <a:r>
              <a:rPr lang="fr-CH" altLang="de-DE" dirty="0"/>
              <a:t> (AKS </a:t>
            </a:r>
            <a:r>
              <a:rPr lang="fr-CH" altLang="de-DE" dirty="0" err="1"/>
              <a:t>nimmt</a:t>
            </a:r>
            <a:r>
              <a:rPr lang="fr-CH" altLang="de-DE" dirty="0"/>
              <a:t> </a:t>
            </a:r>
            <a:r>
              <a:rPr lang="fr-CH" altLang="de-DE" dirty="0" err="1"/>
              <a:t>Rücksprache</a:t>
            </a:r>
            <a:r>
              <a:rPr lang="fr-CH" altLang="de-DE" dirty="0"/>
              <a:t> mit KESB </a:t>
            </a:r>
            <a:r>
              <a:rPr lang="fr-CH" altLang="de-DE" dirty="0" err="1"/>
              <a:t>und</a:t>
            </a:r>
            <a:r>
              <a:rPr lang="fr-CH" altLang="de-DE" dirty="0"/>
              <a:t> Chef AKS/</a:t>
            </a:r>
            <a:r>
              <a:rPr lang="fr-CH" altLang="de-DE" dirty="0" err="1"/>
              <a:t>Dienstchef</a:t>
            </a:r>
            <a:r>
              <a:rPr lang="fr-CH" altLang="de-DE" dirty="0"/>
              <a:t> KDJ – </a:t>
            </a:r>
            <a:r>
              <a:rPr lang="fr-CH" altLang="de-DE" dirty="0" err="1"/>
              <a:t>z.B</a:t>
            </a:r>
            <a:r>
              <a:rPr lang="fr-CH" altLang="de-DE" dirty="0"/>
              <a:t>. </a:t>
            </a:r>
            <a:r>
              <a:rPr lang="fr-CH" altLang="de-DE" dirty="0" err="1"/>
              <a:t>Notfallplatzierungen</a:t>
            </a:r>
            <a:r>
              <a:rPr lang="fr-CH" altLang="de-DE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498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321" y="738337"/>
            <a:ext cx="9613861" cy="1080938"/>
          </a:xfrm>
        </p:spPr>
        <p:txBody>
          <a:bodyPr/>
          <a:lstStyle/>
          <a:p>
            <a:pPr algn="ctr"/>
            <a:r>
              <a:rPr lang="fr-FR" altLang="de-DE" b="1" dirty="0" err="1"/>
              <a:t>Häufiger</a:t>
            </a:r>
            <a:r>
              <a:rPr lang="fr-FR" altLang="de-DE" b="1" dirty="0"/>
              <a:t> </a:t>
            </a:r>
            <a:r>
              <a:rPr lang="fr-FR" altLang="de-DE" b="1" dirty="0" err="1"/>
              <a:t>Ablauf</a:t>
            </a:r>
            <a:r>
              <a:rPr lang="fr-FR" altLang="de-DE" b="1" dirty="0"/>
              <a:t> der </a:t>
            </a:r>
            <a:r>
              <a:rPr lang="fr-FR" altLang="de-DE" b="1" dirty="0" err="1"/>
              <a:t>Interventionen</a:t>
            </a:r>
            <a:r>
              <a:rPr lang="fr-FR" altLang="de-DE" b="1" dirty="0"/>
              <a:t/>
            </a:r>
            <a:br>
              <a:rPr lang="fr-FR" altLang="de-DE" b="1" dirty="0"/>
            </a:br>
            <a:endParaRPr lang="de-CH" dirty="0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39" y="1432776"/>
            <a:ext cx="4012873" cy="5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Sozialabklärung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6770" y="2243567"/>
            <a:ext cx="9613861" cy="4259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Was soll abgeklärt werden?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Der sozial-familiäre Kontext</a:t>
            </a:r>
          </a:p>
          <a:p>
            <a:r>
              <a:rPr lang="de-CH" dirty="0" smtClean="0"/>
              <a:t>Das Verhalten des Kindes</a:t>
            </a:r>
          </a:p>
          <a:p>
            <a:r>
              <a:rPr lang="de-CH" dirty="0" smtClean="0"/>
              <a:t>Die Eltern-Kind-Beziehung</a:t>
            </a:r>
          </a:p>
          <a:p>
            <a:r>
              <a:rPr lang="de-CH" dirty="0" smtClean="0"/>
              <a:t>Ressourcen und Risikofaktoren der Familie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Dies erfordert: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 smtClean="0">
                <a:sym typeface="Wingdings" panose="05000000000000000000" pitchFamily="2" charset="2"/>
              </a:rPr>
              <a:t>Gespräche mit Kind, Eltern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 smtClean="0">
                <a:sym typeface="Wingdings" panose="05000000000000000000" pitchFamily="2" charset="2"/>
              </a:rPr>
              <a:t>Interdisziplinäre Zusammenarbeit mit involvierten Fachpersonen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62" y="2012587"/>
            <a:ext cx="4187434" cy="219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03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de-DE" b="1" dirty="0" err="1"/>
              <a:t>Häufiger</a:t>
            </a:r>
            <a:r>
              <a:rPr lang="fr-FR" altLang="de-DE" b="1" dirty="0"/>
              <a:t> </a:t>
            </a:r>
            <a:r>
              <a:rPr lang="fr-FR" altLang="de-DE" b="1" dirty="0" err="1"/>
              <a:t>Ablauf</a:t>
            </a:r>
            <a:r>
              <a:rPr lang="fr-FR" altLang="de-DE" b="1" dirty="0"/>
              <a:t> der </a:t>
            </a:r>
            <a:r>
              <a:rPr lang="fr-FR" altLang="de-DE" b="1" dirty="0" err="1"/>
              <a:t>Interventionen</a:t>
            </a:r>
            <a:endParaRPr lang="de-CH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66" y="1621409"/>
            <a:ext cx="3941632" cy="48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Mögliche Entscheide und Massnahmen</a:t>
            </a:r>
            <a:br>
              <a:rPr lang="de-CH" dirty="0" smtClean="0"/>
            </a:br>
            <a:r>
              <a:rPr lang="de-CH" sz="1100" dirty="0" smtClean="0"/>
              <a:t>(vgl. ZGB Art. 307 ff)</a:t>
            </a:r>
            <a:endParaRPr lang="de-CH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H" altLang="de-DE" dirty="0" err="1"/>
              <a:t>Keine</a:t>
            </a:r>
            <a:r>
              <a:rPr lang="fr-CH" altLang="de-DE" dirty="0"/>
              <a:t> </a:t>
            </a:r>
            <a:r>
              <a:rPr lang="fr-CH" altLang="de-DE" dirty="0" err="1"/>
              <a:t>Massnahmen</a:t>
            </a:r>
            <a:r>
              <a:rPr lang="fr-CH" altLang="de-DE" dirty="0"/>
              <a:t> </a:t>
            </a:r>
            <a:r>
              <a:rPr lang="fr-CH" altLang="de-DE" dirty="0" err="1"/>
              <a:t>notwendig</a:t>
            </a:r>
            <a:endParaRPr lang="fr-CH" altLang="de-DE" dirty="0"/>
          </a:p>
          <a:p>
            <a:pPr>
              <a:lnSpc>
                <a:spcPct val="80000"/>
              </a:lnSpc>
            </a:pPr>
            <a:r>
              <a:rPr lang="fr-CH" altLang="de-DE" dirty="0" err="1"/>
              <a:t>Beratung</a:t>
            </a:r>
            <a:r>
              <a:rPr lang="fr-CH" altLang="de-DE" dirty="0"/>
              <a:t> </a:t>
            </a:r>
            <a:r>
              <a:rPr lang="fr-CH" altLang="de-DE" dirty="0" err="1"/>
              <a:t>und</a:t>
            </a:r>
            <a:r>
              <a:rPr lang="fr-CH" altLang="de-DE" dirty="0"/>
              <a:t> </a:t>
            </a:r>
            <a:r>
              <a:rPr lang="fr-CH" altLang="de-DE" dirty="0" err="1"/>
              <a:t>Unterstützung</a:t>
            </a:r>
            <a:endParaRPr lang="fr-CH" altLang="de-DE" dirty="0"/>
          </a:p>
          <a:p>
            <a:pPr>
              <a:lnSpc>
                <a:spcPct val="80000"/>
              </a:lnSpc>
            </a:pPr>
            <a:r>
              <a:rPr lang="fr-CH" altLang="de-DE" dirty="0" err="1"/>
              <a:t>Weisungen</a:t>
            </a:r>
            <a:r>
              <a:rPr lang="fr-CH" altLang="de-DE" dirty="0"/>
              <a:t> (</a:t>
            </a:r>
            <a:r>
              <a:rPr lang="fr-CH" altLang="de-DE" dirty="0" err="1"/>
              <a:t>z.B</a:t>
            </a:r>
            <a:r>
              <a:rPr lang="fr-CH" altLang="de-DE" dirty="0"/>
              <a:t>. ambulante </a:t>
            </a:r>
            <a:r>
              <a:rPr lang="fr-CH" altLang="de-DE" dirty="0" err="1"/>
              <a:t>Massnahmen</a:t>
            </a:r>
            <a:r>
              <a:rPr lang="fr-CH" altLang="de-DE" dirty="0"/>
              <a:t>)</a:t>
            </a:r>
          </a:p>
          <a:p>
            <a:pPr>
              <a:lnSpc>
                <a:spcPct val="80000"/>
              </a:lnSpc>
            </a:pPr>
            <a:r>
              <a:rPr lang="fr-CH" altLang="de-DE" dirty="0" err="1"/>
              <a:t>Erziehungsaufsicht</a:t>
            </a:r>
            <a:r>
              <a:rPr lang="fr-CH" altLang="de-DE" dirty="0"/>
              <a:t>/</a:t>
            </a:r>
            <a:r>
              <a:rPr lang="fr-CH" altLang="de-DE" dirty="0" err="1"/>
              <a:t>Erziehungsbeistand</a:t>
            </a:r>
            <a:r>
              <a:rPr lang="fr-CH" altLang="de-DE" dirty="0"/>
              <a:t> (Art. 307/308 ZGB)</a:t>
            </a:r>
          </a:p>
          <a:p>
            <a:pPr>
              <a:lnSpc>
                <a:spcPct val="80000"/>
              </a:lnSpc>
            </a:pPr>
            <a:r>
              <a:rPr lang="fr-CH" altLang="de-DE" dirty="0" err="1"/>
              <a:t>Entzug</a:t>
            </a:r>
            <a:r>
              <a:rPr lang="fr-CH" altLang="de-DE" dirty="0"/>
              <a:t> </a:t>
            </a:r>
            <a:r>
              <a:rPr lang="fr-CH" altLang="de-DE" dirty="0" err="1"/>
              <a:t>Aufenthaltsbestimmungsrecht</a:t>
            </a:r>
            <a:r>
              <a:rPr lang="fr-CH" altLang="de-DE" dirty="0"/>
              <a:t> </a:t>
            </a:r>
            <a:r>
              <a:rPr lang="fr-CH" altLang="de-DE" dirty="0" err="1"/>
              <a:t>oder</a:t>
            </a:r>
            <a:r>
              <a:rPr lang="fr-CH" altLang="de-DE" dirty="0"/>
              <a:t> </a:t>
            </a:r>
            <a:r>
              <a:rPr lang="fr-CH" altLang="de-DE" dirty="0" err="1"/>
              <a:t>Sorgerecht</a:t>
            </a:r>
            <a:r>
              <a:rPr lang="fr-CH" altLang="de-DE" dirty="0"/>
              <a:t> (Art. 310/311 ZGB)</a:t>
            </a:r>
          </a:p>
          <a:p>
            <a:pPr>
              <a:lnSpc>
                <a:spcPct val="80000"/>
              </a:lnSpc>
            </a:pPr>
            <a:r>
              <a:rPr lang="fr-CH" altLang="de-DE" dirty="0" err="1"/>
              <a:t>Platzierung</a:t>
            </a:r>
            <a:r>
              <a:rPr lang="fr-CH" altLang="de-DE" dirty="0"/>
              <a:t> in </a:t>
            </a:r>
            <a:r>
              <a:rPr lang="fr-CH" altLang="de-DE" dirty="0" err="1"/>
              <a:t>Pflegefamilien</a:t>
            </a:r>
            <a:r>
              <a:rPr lang="fr-CH" altLang="de-DE" dirty="0"/>
              <a:t>/</a:t>
            </a:r>
            <a:r>
              <a:rPr lang="fr-CH" altLang="de-DE" dirty="0" err="1"/>
              <a:t>Erziehungsheimen</a:t>
            </a:r>
            <a:endParaRPr lang="fr-CH" altLang="de-DE" dirty="0"/>
          </a:p>
          <a:p>
            <a:pPr>
              <a:lnSpc>
                <a:spcPct val="80000"/>
              </a:lnSpc>
            </a:pPr>
            <a:r>
              <a:rPr lang="fr-CH" altLang="de-DE" dirty="0" err="1"/>
              <a:t>Fürsorgerische</a:t>
            </a:r>
            <a:r>
              <a:rPr lang="fr-CH" altLang="de-DE" dirty="0"/>
              <a:t> </a:t>
            </a:r>
            <a:r>
              <a:rPr lang="fr-CH" altLang="de-DE" dirty="0" err="1"/>
              <a:t>Unterbringung</a:t>
            </a:r>
            <a:r>
              <a:rPr lang="fr-CH" altLang="de-DE" dirty="0"/>
              <a:t> (Art. 314b ZGB)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06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Strafrechtlicher Exkurs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46852" y="2146041"/>
            <a:ext cx="10376454" cy="4264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 smtClean="0"/>
              <a:t>Wichtige, strafrechtliche Grundlagen nach dem Strafgesetzbuch Schweiz (StGB)</a:t>
            </a:r>
          </a:p>
          <a:p>
            <a:pPr marL="0" indent="0">
              <a:buNone/>
            </a:pPr>
            <a:endParaRPr lang="de-CH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126</a:t>
            </a:r>
            <a:r>
              <a:rPr lang="fr-CH" altLang="de-DE" dirty="0" smtClean="0"/>
              <a:t>      	</a:t>
            </a:r>
            <a:r>
              <a:rPr lang="fr-CH" altLang="de-DE" dirty="0" err="1" smtClean="0"/>
              <a:t>Wiederholte</a:t>
            </a:r>
            <a:r>
              <a:rPr lang="fr-CH" altLang="de-DE" dirty="0" smtClean="0"/>
              <a:t> </a:t>
            </a:r>
            <a:r>
              <a:rPr lang="fr-CH" altLang="de-DE" b="1" dirty="0" err="1"/>
              <a:t>Tätlichkeiten</a:t>
            </a:r>
            <a:r>
              <a:rPr lang="fr-CH" altLang="de-DE" b="1" dirty="0"/>
              <a:t> (</a:t>
            </a:r>
            <a:r>
              <a:rPr lang="fr-CH" altLang="de-DE" b="1" dirty="0" err="1"/>
              <a:t>Verbot</a:t>
            </a:r>
            <a:r>
              <a:rPr lang="fr-CH" altLang="de-DE" b="1" dirty="0"/>
              <a:t> von </a:t>
            </a:r>
            <a:r>
              <a:rPr lang="fr-CH" altLang="de-DE" b="1" dirty="0" err="1"/>
              <a:t>Ohrfeigen</a:t>
            </a:r>
            <a:r>
              <a:rPr lang="fr-CH" altLang="de-DE" b="1" dirty="0"/>
              <a:t>, </a:t>
            </a:r>
            <a:r>
              <a:rPr lang="fr-CH" altLang="de-DE" b="1" dirty="0" err="1"/>
              <a:t>Schlägen</a:t>
            </a:r>
            <a:r>
              <a:rPr lang="fr-CH" altLang="de-DE" b="1" dirty="0"/>
              <a:t>, …!)</a:t>
            </a:r>
            <a:endParaRPr lang="fr-CH" altLang="de-DE" sz="1100" b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123</a:t>
            </a:r>
            <a:r>
              <a:rPr lang="fr-CH" altLang="de-DE" dirty="0" smtClean="0"/>
              <a:t>      	</a:t>
            </a:r>
            <a:r>
              <a:rPr lang="fr-CH" altLang="de-DE" dirty="0" err="1" smtClean="0"/>
              <a:t>Einfache</a:t>
            </a:r>
            <a:r>
              <a:rPr lang="fr-CH" altLang="de-DE" dirty="0" smtClean="0"/>
              <a:t> </a:t>
            </a:r>
            <a:r>
              <a:rPr lang="fr-CH" altLang="de-DE" dirty="0" err="1" smtClean="0"/>
              <a:t>Körperverletzung</a:t>
            </a:r>
            <a:endParaRPr lang="fr-CH" altLang="de-DE" sz="11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122    	 </a:t>
            </a:r>
            <a:r>
              <a:rPr lang="fr-CH" altLang="de-DE" dirty="0" err="1"/>
              <a:t>Schwere</a:t>
            </a:r>
            <a:r>
              <a:rPr lang="fr-CH" altLang="de-DE" dirty="0"/>
              <a:t> </a:t>
            </a:r>
            <a:r>
              <a:rPr lang="fr-CH" altLang="de-DE" dirty="0" err="1"/>
              <a:t>Körperverletzung</a:t>
            </a:r>
            <a:endParaRPr lang="fr-CH" altLang="de-DE" b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136</a:t>
            </a:r>
            <a:r>
              <a:rPr lang="fr-CH" altLang="de-DE" dirty="0" smtClean="0"/>
              <a:t>    	 </a:t>
            </a:r>
            <a:r>
              <a:rPr lang="fr-CH" altLang="de-DE" dirty="0" err="1"/>
              <a:t>Verabreichen</a:t>
            </a:r>
            <a:r>
              <a:rPr lang="fr-CH" altLang="de-DE" dirty="0"/>
              <a:t> </a:t>
            </a:r>
            <a:r>
              <a:rPr lang="fr-CH" altLang="de-DE" dirty="0" err="1"/>
              <a:t>gesundheitsgefährdender</a:t>
            </a:r>
            <a:r>
              <a:rPr lang="fr-CH" altLang="de-DE" dirty="0"/>
              <a:t> </a:t>
            </a:r>
            <a:r>
              <a:rPr lang="fr-CH" altLang="de-DE" dirty="0" err="1"/>
              <a:t>Stoffe</a:t>
            </a:r>
            <a:r>
              <a:rPr lang="fr-CH" altLang="de-DE" dirty="0"/>
              <a:t> an </a:t>
            </a:r>
            <a:r>
              <a:rPr lang="fr-CH" altLang="de-DE" dirty="0" err="1"/>
              <a:t>Kinder</a:t>
            </a:r>
            <a:endParaRPr lang="fr-CH" altLang="de-DE" sz="11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219</a:t>
            </a:r>
            <a:r>
              <a:rPr lang="fr-CH" altLang="de-DE" dirty="0" smtClean="0"/>
              <a:t>	</a:t>
            </a:r>
            <a:r>
              <a:rPr lang="fr-CH" altLang="de-DE" dirty="0" err="1" smtClean="0"/>
              <a:t>Verletzung</a:t>
            </a:r>
            <a:r>
              <a:rPr lang="fr-CH" altLang="de-DE" dirty="0" smtClean="0"/>
              <a:t> </a:t>
            </a:r>
            <a:r>
              <a:rPr lang="fr-CH" altLang="de-DE" dirty="0"/>
              <a:t>der </a:t>
            </a:r>
            <a:r>
              <a:rPr lang="fr-CH" altLang="de-DE" dirty="0" err="1"/>
              <a:t>Fürsorge</a:t>
            </a:r>
            <a:r>
              <a:rPr lang="fr-CH" altLang="de-DE" dirty="0"/>
              <a:t>- </a:t>
            </a:r>
            <a:r>
              <a:rPr lang="fr-CH" altLang="de-DE" dirty="0" err="1" smtClean="0"/>
              <a:t>oder</a:t>
            </a:r>
            <a:r>
              <a:rPr lang="fr-CH" altLang="de-DE" dirty="0"/>
              <a:t> </a:t>
            </a:r>
            <a:r>
              <a:rPr lang="fr-CH" altLang="de-DE" dirty="0" err="1" smtClean="0"/>
              <a:t>Erziehungspflicht</a:t>
            </a:r>
            <a:r>
              <a:rPr lang="fr-CH" altLang="de-DE" dirty="0" smtClean="0"/>
              <a:t> </a:t>
            </a:r>
            <a:endParaRPr lang="fr-CH" altLang="de-DE" sz="1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fr-CH" altLang="de-DE" b="1" dirty="0"/>
              <a:t>Art. </a:t>
            </a:r>
            <a:r>
              <a:rPr lang="fr-CH" altLang="de-DE" b="1" dirty="0" smtClean="0"/>
              <a:t>187</a:t>
            </a:r>
            <a:r>
              <a:rPr lang="fr-CH" altLang="de-DE" dirty="0"/>
              <a:t>	Sexuelle </a:t>
            </a:r>
            <a:r>
              <a:rPr lang="fr-CH" altLang="de-DE" dirty="0" err="1"/>
              <a:t>Handlungen</a:t>
            </a:r>
            <a:r>
              <a:rPr lang="fr-CH" altLang="de-DE" dirty="0"/>
              <a:t> mit </a:t>
            </a:r>
            <a:r>
              <a:rPr lang="fr-CH" altLang="de-DE" dirty="0" err="1" smtClean="0"/>
              <a:t>Kindern</a:t>
            </a:r>
            <a:endParaRPr lang="fr-CH" altLang="de-DE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CH" altLang="de-DE" b="1" dirty="0"/>
              <a:t>Art. 197  </a:t>
            </a:r>
            <a:r>
              <a:rPr lang="fr-CH" altLang="de-DE" dirty="0"/>
              <a:t>	Pornographie</a:t>
            </a:r>
          </a:p>
          <a:p>
            <a:pPr>
              <a:lnSpc>
                <a:spcPct val="80000"/>
              </a:lnSpc>
              <a:buNone/>
            </a:pPr>
            <a:endParaRPr lang="fr-CH" altLang="de-DE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CH" altLang="de-DE" b="1" dirty="0"/>
              <a:t>Art. 213 </a:t>
            </a:r>
            <a:r>
              <a:rPr lang="fr-CH" altLang="de-DE" dirty="0"/>
              <a:t>	</a:t>
            </a:r>
            <a:r>
              <a:rPr lang="fr-CH" altLang="de-DE" dirty="0" err="1"/>
              <a:t>Inzest</a:t>
            </a:r>
            <a:r>
              <a:rPr lang="fr-CH" altLang="de-DE" dirty="0"/>
              <a:t> </a:t>
            </a:r>
          </a:p>
          <a:p>
            <a:pPr>
              <a:lnSpc>
                <a:spcPct val="80000"/>
              </a:lnSpc>
              <a:buNone/>
            </a:pPr>
            <a:endParaRPr lang="fr-CH" altLang="de-DE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CH" altLang="de-DE" dirty="0"/>
              <a:t> </a:t>
            </a:r>
            <a:r>
              <a:rPr lang="fr-CH" altLang="de-DE" b="1" dirty="0"/>
              <a:t>Art. </a:t>
            </a:r>
            <a:r>
              <a:rPr lang="fr-CH" altLang="de-DE" b="1" dirty="0" smtClean="0"/>
              <a:t>220</a:t>
            </a:r>
            <a:r>
              <a:rPr lang="fr-CH" altLang="de-DE" dirty="0"/>
              <a:t>	</a:t>
            </a:r>
            <a:r>
              <a:rPr lang="fr-CH" altLang="de-DE" dirty="0" err="1"/>
              <a:t>Entziehung</a:t>
            </a:r>
            <a:r>
              <a:rPr lang="fr-CH" altLang="de-DE" dirty="0"/>
              <a:t> </a:t>
            </a:r>
            <a:r>
              <a:rPr lang="fr-CH" altLang="de-DE" dirty="0" err="1"/>
              <a:t>Unmündiger</a:t>
            </a:r>
            <a:endParaRPr lang="fr-CH" altLang="de-DE" dirty="0"/>
          </a:p>
          <a:p>
            <a:pPr>
              <a:lnSpc>
                <a:spcPct val="80000"/>
              </a:lnSpc>
              <a:buNone/>
              <a:defRPr/>
            </a:pPr>
            <a:endParaRPr lang="fr-CH" altLang="de-DE" dirty="0"/>
          </a:p>
          <a:p>
            <a:pPr>
              <a:lnSpc>
                <a:spcPct val="80000"/>
              </a:lnSpc>
              <a:buNone/>
              <a:defRPr/>
            </a:pPr>
            <a:endParaRPr lang="fr-CH" altLang="de-DE" sz="1600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249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Vorgehen bei einer strafrechtlichen Situation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138154"/>
            <a:ext cx="9909924" cy="480526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fr-CH" altLang="de-DE" sz="2500" dirty="0" err="1" smtClean="0">
                <a:solidFill>
                  <a:schemeClr val="bg1"/>
                </a:solidFill>
              </a:rPr>
              <a:t>Ausgangslage</a:t>
            </a:r>
            <a:r>
              <a:rPr lang="fr-CH" altLang="de-DE" sz="2500" dirty="0" smtClean="0">
                <a:solidFill>
                  <a:schemeClr val="bg1"/>
                </a:solidFill>
              </a:rPr>
              <a:t>: </a:t>
            </a:r>
            <a:r>
              <a:rPr lang="fr-CH" altLang="de-DE" sz="2500" dirty="0" err="1" smtClean="0">
                <a:solidFill>
                  <a:schemeClr val="bg1"/>
                </a:solidFill>
              </a:rPr>
              <a:t>Das</a:t>
            </a:r>
            <a:r>
              <a:rPr lang="fr-CH" altLang="de-DE" sz="2500" dirty="0" smtClean="0">
                <a:solidFill>
                  <a:schemeClr val="bg1"/>
                </a:solidFill>
              </a:rPr>
              <a:t> </a:t>
            </a:r>
            <a:r>
              <a:rPr lang="fr-CH" altLang="de-DE" sz="2500" dirty="0" err="1" smtClean="0">
                <a:solidFill>
                  <a:schemeClr val="bg1"/>
                </a:solidFill>
              </a:rPr>
              <a:t>Kind</a:t>
            </a:r>
            <a:r>
              <a:rPr lang="fr-CH" altLang="de-DE" sz="2500" dirty="0" smtClean="0">
                <a:solidFill>
                  <a:schemeClr val="bg1"/>
                </a:solidFill>
              </a:rPr>
              <a:t> </a:t>
            </a:r>
            <a:r>
              <a:rPr lang="fr-CH" altLang="de-DE" sz="2500" dirty="0" err="1" smtClean="0">
                <a:solidFill>
                  <a:schemeClr val="bg1"/>
                </a:solidFill>
              </a:rPr>
              <a:t>vertraut</a:t>
            </a:r>
            <a:r>
              <a:rPr lang="fr-CH" altLang="de-DE" sz="2500" dirty="0" smtClean="0">
                <a:solidFill>
                  <a:schemeClr val="bg1"/>
                </a:solidFill>
              </a:rPr>
              <a:t> sich </a:t>
            </a:r>
            <a:r>
              <a:rPr lang="fr-CH" altLang="de-DE" sz="2500" dirty="0" err="1" smtClean="0">
                <a:solidFill>
                  <a:schemeClr val="bg1"/>
                </a:solidFill>
              </a:rPr>
              <a:t>Ihnen</a:t>
            </a:r>
            <a:r>
              <a:rPr lang="fr-CH" altLang="de-DE" sz="2500" dirty="0" smtClean="0">
                <a:solidFill>
                  <a:schemeClr val="bg1"/>
                </a:solidFill>
              </a:rPr>
              <a:t> an</a:t>
            </a:r>
          </a:p>
          <a:p>
            <a:pPr>
              <a:lnSpc>
                <a:spcPts val="1800"/>
              </a:lnSpc>
            </a:pPr>
            <a:endParaRPr lang="de-CH" altLang="de-DE" sz="2500" b="1" dirty="0" smtClean="0"/>
          </a:p>
          <a:p>
            <a:pPr>
              <a:lnSpc>
                <a:spcPts val="1800"/>
              </a:lnSpc>
            </a:pPr>
            <a:r>
              <a:rPr lang="de-CH" altLang="de-DE" sz="2500" b="1" dirty="0" smtClean="0"/>
              <a:t>Konsultation von Leitung und Fachpersonen (</a:t>
            </a:r>
            <a:r>
              <a:rPr lang="de-CH" altLang="de-DE" sz="2500" b="1" dirty="0"/>
              <a:t>AKS, </a:t>
            </a:r>
            <a:r>
              <a:rPr lang="de-CH" altLang="de-DE" sz="2500" b="1" dirty="0" smtClean="0"/>
              <a:t>ZET, Staatsanwaltschaft)</a:t>
            </a:r>
            <a:r>
              <a:rPr lang="de-CH" altLang="de-DE" sz="2500" dirty="0" smtClean="0"/>
              <a:t> </a:t>
            </a:r>
          </a:p>
          <a:p>
            <a:pPr>
              <a:lnSpc>
                <a:spcPts val="1800"/>
              </a:lnSpc>
            </a:pPr>
            <a:endParaRPr lang="de-CH" altLang="de-DE" sz="2500" b="1" dirty="0" smtClean="0"/>
          </a:p>
          <a:p>
            <a:pPr>
              <a:lnSpc>
                <a:spcPts val="1800"/>
              </a:lnSpc>
            </a:pPr>
            <a:r>
              <a:rPr lang="de-CH" altLang="de-DE" sz="2500" b="1" dirty="0" smtClean="0"/>
              <a:t>Merkmale für ein Gespräch in Bezug auf Kindsmisshandlung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CH" altLang="de-DE" sz="2500" b="1" dirty="0"/>
              <a:t>	</a:t>
            </a:r>
            <a:r>
              <a:rPr lang="de-CH" altLang="de-DE" sz="2500" b="1" dirty="0" smtClean="0"/>
              <a:t>- Offenes Ohr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CH" altLang="de-DE" sz="2500" b="1" dirty="0" smtClean="0"/>
              <a:t>	- Ernst nehmen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CH" altLang="de-DE" sz="2500" b="1" dirty="0"/>
              <a:t>	</a:t>
            </a:r>
            <a:r>
              <a:rPr lang="de-CH" altLang="de-DE" sz="2500" b="1" dirty="0" smtClean="0"/>
              <a:t>- Verständnisfragen des Sachverhalts (Notizen)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CH" altLang="de-DE" sz="2500" b="1" dirty="0" smtClean="0"/>
              <a:t> </a:t>
            </a:r>
          </a:p>
          <a:p>
            <a:pPr>
              <a:lnSpc>
                <a:spcPts val="1800"/>
              </a:lnSpc>
            </a:pPr>
            <a:endParaRPr lang="de-CH" altLang="de-DE" sz="2500" dirty="0"/>
          </a:p>
          <a:p>
            <a:pPr>
              <a:lnSpc>
                <a:spcPts val="1800"/>
              </a:lnSpc>
            </a:pPr>
            <a:r>
              <a:rPr lang="de-CH" altLang="de-DE" sz="2500" b="1" dirty="0" smtClean="0"/>
              <a:t>Keine Information an mutmassliche </a:t>
            </a:r>
          </a:p>
          <a:p>
            <a:pPr>
              <a:lnSpc>
                <a:spcPts val="1800"/>
              </a:lnSpc>
            </a:pPr>
            <a:endParaRPr lang="de-CH" altLang="de-DE" sz="2500" b="1" dirty="0"/>
          </a:p>
          <a:p>
            <a:pPr>
              <a:lnSpc>
                <a:spcPts val="1800"/>
              </a:lnSpc>
            </a:pPr>
            <a:r>
              <a:rPr lang="fr-FR" altLang="de-DE" sz="2500" b="1" dirty="0" err="1" smtClean="0"/>
              <a:t>Meldung</a:t>
            </a:r>
            <a:r>
              <a:rPr lang="fr-FR" altLang="de-DE" sz="2500" b="1" dirty="0" smtClean="0"/>
              <a:t>: </a:t>
            </a:r>
            <a:r>
              <a:rPr lang="fr-FR" altLang="de-DE" sz="2500" b="1" dirty="0" err="1" smtClean="0"/>
              <a:t>Polizei</a:t>
            </a:r>
            <a:r>
              <a:rPr lang="fr-FR" altLang="de-DE" sz="2500" b="1" dirty="0" smtClean="0"/>
              <a:t>/ </a:t>
            </a:r>
            <a:r>
              <a:rPr lang="fr-FR" altLang="de-DE" sz="2500" b="1" dirty="0" err="1" smtClean="0"/>
              <a:t>Staatsanwaltschaft</a:t>
            </a:r>
            <a:r>
              <a:rPr lang="fr-FR" altLang="de-DE" sz="2500" b="1" dirty="0"/>
              <a:t> </a:t>
            </a:r>
            <a:r>
              <a:rPr lang="fr-FR" altLang="de-DE" sz="2500" b="1" dirty="0" err="1" smtClean="0"/>
              <a:t>und</a:t>
            </a:r>
            <a:r>
              <a:rPr lang="fr-FR" altLang="de-DE" sz="2500" b="1" dirty="0" smtClean="0"/>
              <a:t> </a:t>
            </a:r>
            <a:r>
              <a:rPr lang="fr-FR" altLang="de-DE" sz="2500" b="1" dirty="0" err="1"/>
              <a:t>Kindesschutzbehörde</a:t>
            </a:r>
            <a:r>
              <a:rPr lang="fr-FR" altLang="de-DE" sz="2500" b="1" dirty="0"/>
              <a:t>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772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Organigramm KDJ</a:t>
            </a:r>
            <a:endParaRPr lang="de-CH" dirty="0"/>
          </a:p>
        </p:txBody>
      </p:sp>
      <p:pic>
        <p:nvPicPr>
          <p:cNvPr id="4" name="Inhaltsplatzhalter 3" descr="Beschreibung der Kantonalen Dienststelle für die Jugend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0346" r="5728" b="11936"/>
          <a:stretch/>
        </p:blipFill>
        <p:spPr bwMode="auto">
          <a:xfrm>
            <a:off x="2011679" y="1688548"/>
            <a:ext cx="7618596" cy="4978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68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53845" y="592219"/>
            <a:ext cx="9613900" cy="3600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3600" dirty="0" smtClean="0"/>
              <a:t>Die </a:t>
            </a:r>
            <a:r>
              <a:rPr lang="de-CH" sz="3600" dirty="0"/>
              <a:t>einzige falsche </a:t>
            </a:r>
            <a:r>
              <a:rPr lang="de-CH" sz="3600" dirty="0" smtClean="0"/>
              <a:t>Entscheidung </a:t>
            </a:r>
            <a:r>
              <a:rPr lang="de-CH" sz="3600" dirty="0"/>
              <a:t>ist die, </a:t>
            </a:r>
            <a:endParaRPr lang="de-CH" sz="3600" dirty="0" smtClean="0"/>
          </a:p>
          <a:p>
            <a:pPr marL="0" indent="0" algn="ctr">
              <a:buNone/>
            </a:pPr>
            <a:r>
              <a:rPr lang="de-CH" sz="3600" dirty="0" smtClean="0"/>
              <a:t>nichts </a:t>
            </a:r>
            <a:r>
              <a:rPr lang="de-CH" sz="3600" dirty="0"/>
              <a:t>zu </a:t>
            </a:r>
            <a:r>
              <a:rPr lang="de-CH" sz="3600" dirty="0" smtClean="0"/>
              <a:t>tun,</a:t>
            </a:r>
          </a:p>
          <a:p>
            <a:pPr marL="0" indent="0" algn="ctr">
              <a:buNone/>
            </a:pPr>
            <a:r>
              <a:rPr lang="de-CH" sz="3600" dirty="0"/>
              <a:t>w</a:t>
            </a:r>
            <a:r>
              <a:rPr lang="de-CH" sz="3600" dirty="0" smtClean="0"/>
              <a:t>eil man Angst hat,</a:t>
            </a:r>
          </a:p>
          <a:p>
            <a:pPr marL="0" indent="0" algn="ctr">
              <a:buNone/>
            </a:pPr>
            <a:r>
              <a:rPr lang="de-CH" sz="3600" dirty="0"/>
              <a:t>d</a:t>
            </a:r>
            <a:r>
              <a:rPr lang="de-CH" sz="3600" dirty="0" smtClean="0"/>
              <a:t>as Falsche zu tun! </a:t>
            </a:r>
            <a:endParaRPr lang="de-CH" sz="3600" dirty="0"/>
          </a:p>
        </p:txBody>
      </p:sp>
      <p:pic>
        <p:nvPicPr>
          <p:cNvPr id="2050" name="Picture 2" descr="Wie kann ich die Entscheidung im Verkaufsprozess beschleunige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44" y="3510041"/>
            <a:ext cx="4326903" cy="28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6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anke Für Ihre Aufmerksamkeit Bi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" t="3382" r="322" b="9259"/>
          <a:stretch/>
        </p:blipFill>
        <p:spPr bwMode="auto">
          <a:xfrm>
            <a:off x="3700054" y="914351"/>
            <a:ext cx="4548400" cy="52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9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095" y="911463"/>
            <a:ext cx="9613861" cy="826460"/>
          </a:xfrm>
        </p:spPr>
        <p:txBody>
          <a:bodyPr/>
          <a:lstStyle/>
          <a:p>
            <a:pPr algn="ctr"/>
            <a:r>
              <a:rPr lang="de-CH" dirty="0" smtClean="0"/>
              <a:t>Team AKS Brig</a:t>
            </a:r>
            <a:endParaRPr lang="de-CH" dirty="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77" y="2328334"/>
            <a:ext cx="8627446" cy="37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8222" r="18334" b="33617"/>
          <a:stretch/>
        </p:blipFill>
        <p:spPr bwMode="auto">
          <a:xfrm>
            <a:off x="681038" y="2537052"/>
            <a:ext cx="9613900" cy="3198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/>
          <p:cNvSpPr/>
          <p:nvPr/>
        </p:nvSpPr>
        <p:spPr>
          <a:xfrm>
            <a:off x="3835400" y="1000667"/>
            <a:ext cx="397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/>
              <a:t>Team AKS </a:t>
            </a:r>
            <a:r>
              <a:rPr lang="de-CH" sz="3600" dirty="0" smtClean="0"/>
              <a:t>Visp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94578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Auftrag des AKS – im Grundsatz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50174" cy="3599316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 smtClean="0"/>
              <a:t>Kantonales Jugendgesetz: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>
                <a:solidFill>
                  <a:schemeClr val="accent3"/>
                </a:solidFill>
              </a:rPr>
              <a:t>Kindesschutz</a:t>
            </a:r>
            <a:r>
              <a:rPr lang="de-CH" dirty="0" smtClean="0"/>
              <a:t> bei Kindern (unter 18J.) mit Wohnsitz oder Aufenthalt im Kanton gewährleisten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Hilfe und Unterstützung </a:t>
            </a:r>
            <a:r>
              <a:rPr lang="de-CH" dirty="0" smtClean="0"/>
              <a:t>für gefährdete Kinder und ihre Familien bieten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496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Auftrag des AKS - Vertiefung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6229"/>
          </a:xfrm>
        </p:spPr>
        <p:txBody>
          <a:bodyPr>
            <a:normAutofit/>
          </a:bodyPr>
          <a:lstStyle/>
          <a:p>
            <a:pPr lvl="0"/>
            <a:r>
              <a:rPr lang="de-CH" dirty="0" smtClean="0">
                <a:solidFill>
                  <a:schemeClr val="bg1"/>
                </a:solidFill>
              </a:rPr>
              <a:t>Schutz</a:t>
            </a:r>
            <a:r>
              <a:rPr lang="de-CH" dirty="0" smtClean="0"/>
              <a:t> </a:t>
            </a:r>
            <a:r>
              <a:rPr lang="de-CH" dirty="0"/>
              <a:t>zu bieten und das Eingreifen der Behörden im Falle von Misshandlungen zu koordinieren,</a:t>
            </a:r>
          </a:p>
          <a:p>
            <a:pPr lvl="0"/>
            <a:r>
              <a:rPr lang="de-CH" dirty="0">
                <a:solidFill>
                  <a:schemeClr val="bg1"/>
                </a:solidFill>
              </a:rPr>
              <a:t>Sozialabklärungen</a:t>
            </a:r>
            <a:r>
              <a:rPr lang="de-CH" dirty="0"/>
              <a:t> durchzuführen,</a:t>
            </a:r>
          </a:p>
          <a:p>
            <a:pPr lvl="0"/>
            <a:r>
              <a:rPr lang="de-CH" dirty="0">
                <a:solidFill>
                  <a:schemeClr val="bg1"/>
                </a:solidFill>
              </a:rPr>
              <a:t>Schutzmassnahmen</a:t>
            </a:r>
            <a:r>
              <a:rPr lang="de-CH" dirty="0"/>
              <a:t> zugunsten von Kindern und Jugendlichen zu treffen (307 bis 310 ZGB),</a:t>
            </a:r>
          </a:p>
          <a:p>
            <a:pPr lvl="0"/>
            <a:r>
              <a:rPr lang="de-CH" dirty="0">
                <a:solidFill>
                  <a:schemeClr val="bg1"/>
                </a:solidFill>
              </a:rPr>
              <a:t>Platzierungen</a:t>
            </a:r>
            <a:r>
              <a:rPr lang="de-CH" dirty="0"/>
              <a:t> in eine Einrichtung oder eine Pflegefamilie zu organisieren und die Kinder/Familien dann zu betreuen.</a:t>
            </a:r>
          </a:p>
          <a:p>
            <a:pPr lvl="0"/>
            <a:r>
              <a:rPr lang="de-CH" dirty="0"/>
              <a:t>Bei Kindern </a:t>
            </a:r>
            <a:r>
              <a:rPr lang="de-CH" dirty="0">
                <a:solidFill>
                  <a:schemeClr val="bg1"/>
                </a:solidFill>
              </a:rPr>
              <a:t>Anhörungen</a:t>
            </a:r>
            <a:r>
              <a:rPr lang="de-CH" dirty="0"/>
              <a:t> durchzuführen, </a:t>
            </a:r>
            <a:endParaRPr lang="de-CH" dirty="0" smtClean="0"/>
          </a:p>
          <a:p>
            <a:pPr lvl="0"/>
            <a:r>
              <a:rPr lang="de-CH" dirty="0" smtClean="0"/>
              <a:t>bei </a:t>
            </a:r>
            <a:r>
              <a:rPr lang="de-CH" dirty="0">
                <a:solidFill>
                  <a:schemeClr val="bg1"/>
                </a:solidFill>
              </a:rPr>
              <a:t>internationalen Kindsentführungen </a:t>
            </a:r>
            <a:r>
              <a:rPr lang="de-CH" dirty="0"/>
              <a:t>die Koordination der verschiedenen Instanzen zu gewährleisten.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272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Auftrag des AKS - Weitere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3017097"/>
            <a:ext cx="10593562" cy="3599316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de-CH" dirty="0"/>
              <a:t>Überprüft, betreut und schult es die akkreditierten </a:t>
            </a:r>
            <a:r>
              <a:rPr lang="de-CH" dirty="0" smtClean="0">
                <a:solidFill>
                  <a:schemeClr val="bg1"/>
                </a:solidFill>
              </a:rPr>
              <a:t>Pflegefamilien</a:t>
            </a:r>
            <a:endParaRPr lang="de-CH" dirty="0"/>
          </a:p>
          <a:p>
            <a:pPr lvl="0">
              <a:spcAft>
                <a:spcPts val="1800"/>
              </a:spcAft>
            </a:pPr>
            <a:r>
              <a:rPr lang="de-CH" dirty="0"/>
              <a:t>Äussert es sich zu </a:t>
            </a:r>
            <a:r>
              <a:rPr lang="de-CH" dirty="0">
                <a:solidFill>
                  <a:schemeClr val="bg1"/>
                </a:solidFill>
              </a:rPr>
              <a:t>Namensänderungen</a:t>
            </a:r>
            <a:r>
              <a:rPr lang="de-CH" dirty="0"/>
              <a:t> </a:t>
            </a:r>
            <a:r>
              <a:rPr lang="de-CH" dirty="0" smtClean="0"/>
              <a:t>und klärt diese in einem Verfahren ab</a:t>
            </a:r>
          </a:p>
          <a:p>
            <a:pPr lvl="0">
              <a:spcAft>
                <a:spcPts val="1800"/>
              </a:spcAft>
            </a:pPr>
            <a:r>
              <a:rPr lang="de-CH" dirty="0" smtClean="0"/>
              <a:t>Gibt </a:t>
            </a:r>
            <a:r>
              <a:rPr lang="de-CH" dirty="0"/>
              <a:t>im Rahmen einer Adoption seine Zustimmung zur Eignung von </a:t>
            </a:r>
            <a:r>
              <a:rPr lang="de-CH" dirty="0" smtClean="0">
                <a:solidFill>
                  <a:schemeClr val="bg1"/>
                </a:solidFill>
              </a:rPr>
              <a:t>Adoptiveltern-Kandidaten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608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Aufgaben des AKS im Kindesschutz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385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>
                <a:solidFill>
                  <a:srgbClr val="00B050"/>
                </a:solidFill>
              </a:rPr>
              <a:t>Beratung </a:t>
            </a:r>
            <a:r>
              <a:rPr lang="de-CH" dirty="0"/>
              <a:t>(mit/ohne Mandat</a:t>
            </a:r>
            <a:r>
              <a:rPr lang="de-CH" dirty="0" smtClean="0"/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de-CH" dirty="0">
                <a:solidFill>
                  <a:srgbClr val="00B050"/>
                </a:solidFill>
              </a:rPr>
              <a:t>Fallbesprechung</a:t>
            </a:r>
            <a:r>
              <a:rPr lang="de-CH" dirty="0" smtClean="0"/>
              <a:t> mit Systempartnern (anonym)</a:t>
            </a:r>
            <a:endParaRPr lang="de-CH" dirty="0"/>
          </a:p>
          <a:p>
            <a:pPr>
              <a:defRPr/>
            </a:pPr>
            <a:r>
              <a:rPr lang="de-CH" dirty="0">
                <a:solidFill>
                  <a:srgbClr val="FFC000"/>
                </a:solidFill>
              </a:rPr>
              <a:t>Abklärungen</a:t>
            </a:r>
            <a:r>
              <a:rPr lang="de-CH" dirty="0"/>
              <a:t> von möglichen Kindsgefährdungen oder betreffend </a:t>
            </a:r>
            <a:r>
              <a:rPr lang="de-CH" dirty="0" err="1"/>
              <a:t>Obhutszuteilungen</a:t>
            </a:r>
            <a:r>
              <a:rPr lang="de-CH" dirty="0"/>
              <a:t> (Auftrag von KESB oder Gericht)</a:t>
            </a:r>
          </a:p>
          <a:p>
            <a:pPr>
              <a:defRPr/>
            </a:pPr>
            <a:r>
              <a:rPr lang="de-CH" dirty="0"/>
              <a:t>Kindes- und Jugendschutz</a:t>
            </a:r>
            <a:r>
              <a:rPr lang="de-CH" dirty="0">
                <a:solidFill>
                  <a:srgbClr val="FFC000"/>
                </a:solidFill>
              </a:rPr>
              <a:t>massnahmen</a:t>
            </a:r>
            <a:r>
              <a:rPr lang="de-CH" dirty="0"/>
              <a:t> (Mandate)</a:t>
            </a:r>
          </a:p>
          <a:p>
            <a:pPr>
              <a:spcAft>
                <a:spcPts val="1200"/>
              </a:spcAft>
              <a:defRPr/>
            </a:pPr>
            <a:r>
              <a:rPr lang="de-CH" dirty="0">
                <a:solidFill>
                  <a:srgbClr val="FFC000"/>
                </a:solidFill>
              </a:rPr>
              <a:t>Überwachung</a:t>
            </a:r>
            <a:r>
              <a:rPr lang="de-CH" dirty="0"/>
              <a:t> von Platzierungen</a:t>
            </a:r>
          </a:p>
          <a:p>
            <a:pPr>
              <a:defRPr/>
            </a:pPr>
            <a:r>
              <a:rPr lang="de-CH" b="1" dirty="0">
                <a:solidFill>
                  <a:srgbClr val="FF0000"/>
                </a:solidFill>
              </a:rPr>
              <a:t>Interventionen</a:t>
            </a:r>
            <a:r>
              <a:rPr lang="de-CH" b="1" dirty="0"/>
              <a:t> bei akuten Gefährdungssituationen (Interdisziplinär</a:t>
            </a:r>
            <a:r>
              <a:rPr lang="de-CH" b="1" dirty="0" smtClean="0"/>
              <a:t>)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76742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Mögliche Problemstellungen der Klientel</a:t>
            </a:r>
            <a:endParaRPr lang="de-CH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3" y="2507456"/>
            <a:ext cx="8210550" cy="3257550"/>
          </a:xfrm>
          <a:prstGeom prst="rect">
            <a:avLst/>
          </a:prstGeom>
        </p:spPr>
      </p:pic>
      <p:pic>
        <p:nvPicPr>
          <p:cNvPr id="1026" name="Picture 2" descr="Auf den Kindesschutz kommt eine ganz eigene zweite Welle zu – die  Coronakrise und ihre Folgen für das Kindeswohl | FH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608" y="772082"/>
            <a:ext cx="1462182" cy="9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847</Words>
  <Application>Microsoft Office PowerPoint</Application>
  <PresentationFormat>Breitbild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Berlin</vt:lpstr>
      <vt:lpstr>Amt für Kindesschutz</vt:lpstr>
      <vt:lpstr>Organigramm KDJ</vt:lpstr>
      <vt:lpstr>Team AKS Brig</vt:lpstr>
      <vt:lpstr>PowerPoint-Präsentation</vt:lpstr>
      <vt:lpstr>Auftrag des AKS – im Grundsatz</vt:lpstr>
      <vt:lpstr>Auftrag des AKS - Vertiefung</vt:lpstr>
      <vt:lpstr>Auftrag des AKS - Weitere</vt:lpstr>
      <vt:lpstr>Aufgaben des AKS im Kindesschutz</vt:lpstr>
      <vt:lpstr>Mögliche Problemstellungen der Klientel</vt:lpstr>
      <vt:lpstr>Mandate</vt:lpstr>
      <vt:lpstr>Interdisziplinäre Zusammenarbeit</vt:lpstr>
      <vt:lpstr>Kleiner Exkurs - Meldepflicht:</vt:lpstr>
      <vt:lpstr>Zuständigkeiten im Kindesschutz </vt:lpstr>
      <vt:lpstr>Häufiger Ablauf der Interventionen </vt:lpstr>
      <vt:lpstr>Sozialabklärung</vt:lpstr>
      <vt:lpstr>Häufiger Ablauf der Interventionen</vt:lpstr>
      <vt:lpstr>Mögliche Entscheide und Massnahmen (vgl. ZGB Art. 307 ff)</vt:lpstr>
      <vt:lpstr>Strafrechtlicher Exkurs</vt:lpstr>
      <vt:lpstr>Vorgehen bei einer strafrechtlichen Situation</vt:lpstr>
      <vt:lpstr>PowerPoint-Präsentation</vt:lpstr>
      <vt:lpstr>PowerPoint-Präsentation</vt:lpstr>
    </vt:vector>
  </TitlesOfParts>
  <Company>Etat du Valais - Staat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 für Kindesschutz</dc:title>
  <dc:creator>Annette WEISS</dc:creator>
  <cp:lastModifiedBy>Barbara GUNTERN</cp:lastModifiedBy>
  <cp:revision>58</cp:revision>
  <cp:lastPrinted>2021-01-29T10:35:20Z</cp:lastPrinted>
  <dcterms:created xsi:type="dcterms:W3CDTF">2021-01-29T09:31:07Z</dcterms:created>
  <dcterms:modified xsi:type="dcterms:W3CDTF">2021-09-17T18:39:56Z</dcterms:modified>
</cp:coreProperties>
</file>