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3" r:id="rId3"/>
    <p:sldId id="261" r:id="rId4"/>
    <p:sldId id="262" r:id="rId5"/>
    <p:sldId id="267" r:id="rId6"/>
    <p:sldId id="268" r:id="rId7"/>
    <p:sldId id="265" r:id="rId8"/>
    <p:sldId id="274" r:id="rId9"/>
  </p:sldIdLst>
  <p:sldSz cx="9144000" cy="6858000" type="screen4x3"/>
  <p:notesSz cx="6858000" cy="9144000"/>
  <p:defaultTextStyle>
    <a:defPPr>
      <a:defRPr lang="fr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0B1F1450-A2B7-4696-A1E8-B52F04BA4217}">
          <p14:sldIdLst>
            <p14:sldId id="256"/>
            <p14:sldId id="283"/>
            <p14:sldId id="261"/>
            <p14:sldId id="262"/>
            <p14:sldId id="267"/>
            <p14:sldId id="268"/>
            <p14:sldId id="265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282B"/>
    <a:srgbClr val="333333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>
      <p:cViewPr varScale="1">
        <p:scale>
          <a:sx n="115" d="100"/>
          <a:sy n="115" d="100"/>
        </p:scale>
        <p:origin x="12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H" alt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042EE4-914D-48CF-B4B0-5027AB56A2C3}" type="slidenum">
              <a:rPr lang="fr-CH" altLang="fr-FR"/>
              <a:pPr/>
              <a:t>‹N°›</a:t>
            </a:fld>
            <a:endParaRPr lang="fr-CH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H" alt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D5A48B-15F6-4C0F-A451-036659848A63}" type="slidenum">
              <a:rPr lang="fr-CH" altLang="fr-FR"/>
              <a:pPr/>
              <a:t>‹N°›</a:t>
            </a:fld>
            <a:endParaRPr lang="fr-CH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1658938"/>
            <a:ext cx="7772400" cy="1082675"/>
          </a:xfrm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/>
          <a:lstStyle>
            <a:lvl1pPr algn="ctr">
              <a:lnSpc>
                <a:spcPct val="170000"/>
              </a:lnSpc>
              <a:defRPr sz="3600"/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fr-CH" altLang="fr-FR" noProof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3698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FR" altLang="fr-FR" noProof="0" smtClean="0"/>
              <a:t>Modifier le style des sous-titres du masque</a:t>
            </a:r>
            <a:endParaRPr lang="fr-CH" altLang="fr-FR" noProof="0" smtClean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248" name="Picture 8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863" y="6081713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0E7602-C4FB-4A83-A4DD-A873BE82E9F3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36353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4975" y="215900"/>
            <a:ext cx="2108200" cy="60928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15900"/>
            <a:ext cx="6175375" cy="60928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D09C0F-7E6C-4E42-B29C-69C10BA45886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07940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A9CCE1-3E09-40C8-A6B5-46E6EE85392F}" type="slidenum">
              <a:rPr lang="fr-CH" altLang="fr-FR"/>
              <a:pPr/>
              <a:t>‹N°›</a:t>
            </a:fld>
            <a:endParaRPr lang="fr-CH" alt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326110"/>
            <a:ext cx="643271" cy="43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141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348EE8-BBF1-49DB-9126-DD2CC121FB74}" type="slidenum">
              <a:rPr lang="fr-CH" altLang="fr-FR"/>
              <a:pPr/>
              <a:t>‹N°›</a:t>
            </a:fld>
            <a:endParaRPr lang="fr-CH" alt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326110"/>
            <a:ext cx="643271" cy="43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75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135437" cy="518318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6150" y="1125538"/>
            <a:ext cx="4137025" cy="518318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044337-3585-49E2-B566-E94FE64EB83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79869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8A1634-0D44-4F29-858C-CAF232501D55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94399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7E7EA6-131F-49F8-829E-CDEE9AA03727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63747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0FA0CB-2993-42FC-94E1-AA5983A899CD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78635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1A6302-04F5-4F24-B79C-94025BAC4D1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41416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D01DD7-892D-49DE-A0BC-36FFDEE1CA0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15958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5900"/>
            <a:ext cx="843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424862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0" y="6521450"/>
            <a:ext cx="71913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44" name="Picture 20" descr="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450" y="6083300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1925" y="6681788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EB646F21-8219-4466-B34F-BDB7BD68F1F2}" type="slidenum">
              <a:rPr lang="fr-CH" altLang="fr-FR"/>
              <a:pPr/>
              <a:t>‹N°›</a:t>
            </a:fld>
            <a:endParaRPr lang="fr-CH" altLang="fr-FR"/>
          </a:p>
        </p:txBody>
      </p:sp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7667625" y="6308725"/>
          <a:ext cx="698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Photo Editor Photo" r:id="rId15" imgW="2980952" imgH="1790476" progId="MSPhotoEd.3">
                  <p:embed/>
                </p:oleObj>
              </mc:Choice>
              <mc:Fallback>
                <p:oleObj name="Photo Editor Photo" r:id="rId15" imgW="2980952" imgH="1790476" progId="MSPhotoEd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6308725"/>
                        <a:ext cx="698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E1282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200" kern="1200">
          <a:solidFill>
            <a:srgbClr val="E1282B"/>
          </a:solidFill>
          <a:latin typeface="+mn-lt"/>
          <a:ea typeface="+mn-ea"/>
          <a:cs typeface="+mn-cs"/>
        </a:defRPr>
      </a:lvl2pPr>
      <a:lvl3pPr marL="1143000" indent="-220663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.ch/viamia" TargetMode="External"/><Relationship Id="rId2" Type="http://schemas.openxmlformats.org/officeDocument/2006/relationships/hyperlink" Target="http://www.viamia.ch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055506"/>
            <a:ext cx="7772400" cy="733534"/>
          </a:xfrm>
          <a:noFill/>
          <a:ln w="28575"/>
        </p:spPr>
        <p:txBody>
          <a:bodyPr/>
          <a:lstStyle/>
          <a:p>
            <a:pPr>
              <a:lnSpc>
                <a:spcPts val="5000"/>
              </a:lnSpc>
            </a:pPr>
            <a:r>
              <a:rPr lang="fr-CH" altLang="fr-FR" smtClean="0"/>
              <a:t>Projet </a:t>
            </a:r>
            <a:r>
              <a:rPr lang="fr-CH" altLang="fr-FR" dirty="0" err="1" smtClean="0"/>
              <a:t>viamia</a:t>
            </a:r>
            <a:r>
              <a:rPr lang="fr-CH" altLang="fr-FR" dirty="0" smtClean="0"/>
              <a:t> Valais</a:t>
            </a:r>
            <a:endParaRPr lang="fr-CH" alt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908720"/>
            <a:ext cx="2016224" cy="13746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2879963"/>
            <a:ext cx="7886700" cy="1682512"/>
          </a:xfrm>
        </p:spPr>
        <p:txBody>
          <a:bodyPr/>
          <a:lstStyle/>
          <a:p>
            <a:pPr>
              <a:lnSpc>
                <a:spcPts val="6200"/>
              </a:lnSpc>
            </a:pPr>
            <a:r>
              <a:rPr lang="fr-CH" sz="5400" b="1" dirty="0"/>
              <a:t>Contexte et mise en œuvre </a:t>
            </a:r>
            <a:r>
              <a:rPr lang="fr-CH" sz="5400" b="1" dirty="0" smtClean="0"/>
              <a:t>du </a:t>
            </a:r>
            <a:r>
              <a:rPr lang="fr-CH" sz="5400" b="1" dirty="0"/>
              <a:t>projet </a:t>
            </a:r>
            <a:r>
              <a:rPr lang="fr-CH" sz="5400" b="1" i="1" dirty="0" err="1" smtClean="0"/>
              <a:t>viamia</a:t>
            </a:r>
            <a:endParaRPr lang="fr-CH" sz="5400" b="1" i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Office d'orientation scolaire et professionnelle du Valais romand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348EE8-BBF1-49DB-9126-DD2CC121FB74}" type="slidenum">
              <a:rPr lang="fr-CH" altLang="fr-FR" smtClean="0"/>
              <a:pPr/>
              <a:t>2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33302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Contexte politique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fr-CH" dirty="0"/>
              <a:t>Printemps 2019</a:t>
            </a:r>
          </a:p>
          <a:p>
            <a:pPr marL="449263" lvl="1" indent="-363538">
              <a:lnSpc>
                <a:spcPts val="2200"/>
              </a:lnSpc>
              <a:spcAft>
                <a:spcPts val="600"/>
              </a:spcAft>
            </a:pPr>
            <a:r>
              <a:rPr lang="fr-CH" dirty="0"/>
              <a:t>Politique européenne: blocage des négociations sur les accords-cadres et accords bilatéraux</a:t>
            </a:r>
          </a:p>
          <a:p>
            <a:pPr marL="449263" lvl="1" indent="-363538">
              <a:lnSpc>
                <a:spcPts val="2200"/>
              </a:lnSpc>
              <a:spcAft>
                <a:spcPts val="600"/>
              </a:spcAft>
            </a:pPr>
            <a:r>
              <a:rPr lang="fr-CH" dirty="0"/>
              <a:t>Initiative de limitation de l’UDC, qui exige l’abolition de la libre circulation des personnes</a:t>
            </a:r>
          </a:p>
          <a:p>
            <a:pPr marL="449263" lvl="1" indent="-363538">
              <a:lnSpc>
                <a:spcPts val="2200"/>
              </a:lnSpc>
              <a:spcAft>
                <a:spcPts val="600"/>
              </a:spcAft>
            </a:pPr>
            <a:r>
              <a:rPr lang="fr-CH" dirty="0"/>
              <a:t>Position du Conseil fédéral et des partenaires sociaux</a:t>
            </a:r>
          </a:p>
          <a:p>
            <a:pPr marL="801688" lvl="2" indent="-266700">
              <a:lnSpc>
                <a:spcPts val="1900"/>
              </a:lnSpc>
              <a:spcAft>
                <a:spcPts val="600"/>
              </a:spcAft>
            </a:pPr>
            <a:r>
              <a:rPr lang="fr-CH" sz="1800" dirty="0"/>
              <a:t>Nécessité de la liberté de circulation/de la voie bilatérale pour couvrir le besoin en main-d’œuvre spécialisée (évolution démographique accentuant la concurrence)</a:t>
            </a:r>
          </a:p>
          <a:p>
            <a:pPr marL="801688" lvl="2" indent="-266700">
              <a:lnSpc>
                <a:spcPts val="1900"/>
              </a:lnSpc>
              <a:spcAft>
                <a:spcPts val="600"/>
              </a:spcAft>
            </a:pPr>
            <a:r>
              <a:rPr lang="fr-CH" sz="1800" dirty="0"/>
              <a:t>Volonté que les entreprises helvétiques recrutent si possible en Suisse</a:t>
            </a:r>
          </a:p>
          <a:p>
            <a:pPr marL="801688" lvl="2" indent="-266700">
              <a:lnSpc>
                <a:spcPts val="1900"/>
              </a:lnSpc>
              <a:spcAft>
                <a:spcPts val="600"/>
              </a:spcAft>
            </a:pPr>
            <a:r>
              <a:rPr lang="fr-CH" sz="1800" dirty="0"/>
              <a:t>Volonté de renforcer la compétitivité de la main-d’œuvre indigène ainsi que la sécurité sociale des travailleurs et travailleuses d’un certain âge</a:t>
            </a:r>
          </a:p>
          <a:p>
            <a:pPr marL="801688" lvl="2" indent="-266700">
              <a:lnSpc>
                <a:spcPts val="1900"/>
              </a:lnSpc>
              <a:spcAft>
                <a:spcPts val="600"/>
              </a:spcAft>
            </a:pPr>
            <a:r>
              <a:rPr lang="fr-CH" sz="1800" dirty="0"/>
              <a:t>Mai 2019: le CF arrête sept mesures sous la coordination de quatre offices fédéraux</a:t>
            </a:r>
          </a:p>
          <a:p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dirty="0" smtClean="0"/>
              <a:t>Office d'orientation scolaire et professionnelle du Valais romand</a:t>
            </a:r>
            <a:endParaRPr lang="fr-CH" alt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9CCE1-3E09-40C8-A6B5-46E6EE85392F}" type="slidenum">
              <a:rPr lang="fr-CH" altLang="fr-FR" smtClean="0"/>
              <a:pPr/>
              <a:t>3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5811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Éléments clés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125538"/>
            <a:ext cx="7992119" cy="5183187"/>
          </a:xfrm>
        </p:spPr>
        <p:txBody>
          <a:bodyPr/>
          <a:lstStyle/>
          <a:p>
            <a:pPr>
              <a:lnSpc>
                <a:spcPts val="2200"/>
              </a:lnSpc>
              <a:spcAft>
                <a:spcPts val="600"/>
              </a:spcAft>
            </a:pPr>
            <a:r>
              <a:rPr lang="fr-CH" sz="2000" dirty="0"/>
              <a:t>Dans toute la Suisse, les plus de 40 ans doivent bénéficier d’une analyse gratuite de leur situation (bilan professionnel)</a:t>
            </a:r>
          </a:p>
          <a:p>
            <a:pPr>
              <a:lnSpc>
                <a:spcPts val="2200"/>
              </a:lnSpc>
              <a:spcAft>
                <a:spcPts val="600"/>
              </a:spcAft>
            </a:pPr>
            <a:r>
              <a:rPr lang="fr-CH" sz="2000" dirty="0"/>
              <a:t>Subvention fédérale pour les projets pilotes: 6,6 millions de francs</a:t>
            </a:r>
          </a:p>
          <a:p>
            <a:pPr>
              <a:lnSpc>
                <a:spcPts val="2200"/>
              </a:lnSpc>
              <a:spcAft>
                <a:spcPts val="600"/>
              </a:spcAft>
            </a:pPr>
            <a:r>
              <a:rPr lang="fr-CH" sz="2000" dirty="0"/>
              <a:t>Subvention fédérale pour les programmes nationaux: 30,3 millions de francs </a:t>
            </a:r>
          </a:p>
          <a:p>
            <a:pPr>
              <a:lnSpc>
                <a:spcPts val="2200"/>
              </a:lnSpc>
              <a:spcAft>
                <a:spcPts val="600"/>
              </a:spcAft>
            </a:pPr>
            <a:r>
              <a:rPr lang="fr-CH" sz="2000" dirty="0"/>
              <a:t>Clé de répartition des coûts entre la Confédération et les cantons (80%-20%)</a:t>
            </a:r>
          </a:p>
          <a:p>
            <a:pPr>
              <a:lnSpc>
                <a:spcPts val="2200"/>
              </a:lnSpc>
              <a:spcAft>
                <a:spcPts val="600"/>
              </a:spcAft>
            </a:pPr>
            <a:r>
              <a:rPr lang="fr-CH" sz="2000" dirty="0"/>
              <a:t>Calendrier: </a:t>
            </a:r>
            <a:r>
              <a:rPr lang="fr-CH" sz="2000" dirty="0" smtClean="0"/>
              <a:t>2020-2024</a:t>
            </a:r>
          </a:p>
          <a:p>
            <a:pPr>
              <a:lnSpc>
                <a:spcPts val="2200"/>
              </a:lnSpc>
              <a:spcAft>
                <a:spcPts val="600"/>
              </a:spcAft>
            </a:pPr>
            <a:r>
              <a:rPr lang="fr-CH" sz="2000" dirty="0"/>
              <a:t>La Confédération définit les informations essentielles conformément au mandat du CF, organise et finance les tâches générales et octroie des </a:t>
            </a:r>
            <a:r>
              <a:rPr lang="fr-CH" sz="2000" dirty="0" smtClean="0"/>
              <a:t>subventions</a:t>
            </a:r>
          </a:p>
          <a:p>
            <a:pPr>
              <a:lnSpc>
                <a:spcPts val="2200"/>
              </a:lnSpc>
              <a:spcAft>
                <a:spcPts val="600"/>
              </a:spcAft>
            </a:pPr>
            <a:r>
              <a:rPr lang="fr-CH" sz="2000" dirty="0"/>
              <a:t>Les cantons se chargent de la conception des contenus, de l’harmonisation avec les offres cantonales existantes et de la mise en </a:t>
            </a:r>
            <a:r>
              <a:rPr lang="fr-CH" sz="2000" dirty="0" smtClean="0"/>
              <a:t>œuvre</a:t>
            </a:r>
            <a:endParaRPr lang="fr-CH" sz="2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Office d'orientation scolaire et professionnelle du Valais romand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9CCE1-3E09-40C8-A6B5-46E6EE85392F}" type="slidenum">
              <a:rPr lang="fr-CH" altLang="fr-FR" smtClean="0"/>
              <a:pPr/>
              <a:t>4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4807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915" y="246945"/>
            <a:ext cx="8435975" cy="523220"/>
          </a:xfrm>
        </p:spPr>
        <p:txBody>
          <a:bodyPr/>
          <a:lstStyle/>
          <a:p>
            <a:r>
              <a:rPr lang="fr-CH" dirty="0"/>
              <a:t>Mise en œuvre: Processus de conseil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Office d'orientation scolaire et professionnelle du Valais romand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9CCE1-3E09-40C8-A6B5-46E6EE85392F}" type="slidenum">
              <a:rPr lang="fr-CH" altLang="fr-FR" smtClean="0"/>
              <a:pPr/>
              <a:t>5</a:t>
            </a:fld>
            <a:endParaRPr lang="fr-CH" altLang="fr-FR"/>
          </a:p>
        </p:txBody>
      </p:sp>
      <p:sp>
        <p:nvSpPr>
          <p:cNvPr id="7" name="ZoneTexte 6"/>
          <p:cNvSpPr txBox="1"/>
          <p:nvPr/>
        </p:nvSpPr>
        <p:spPr>
          <a:xfrm>
            <a:off x="22989" y="908720"/>
            <a:ext cx="9144000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  <a:buSzPct val="70000"/>
            </a:pPr>
            <a:r>
              <a:rPr lang="fr-CH" dirty="0" smtClean="0">
                <a:latin typeface="+mn-lt"/>
              </a:rPr>
              <a:t>Analyse de la situation</a:t>
            </a:r>
            <a:br>
              <a:rPr lang="fr-CH" dirty="0" smtClean="0">
                <a:latin typeface="+mn-lt"/>
              </a:rPr>
            </a:br>
            <a:r>
              <a:rPr lang="fr-CH" dirty="0" smtClean="0">
                <a:latin typeface="+mn-lt"/>
              </a:rPr>
              <a:t>en matière </a:t>
            </a:r>
            <a:r>
              <a:rPr lang="fr-CH" dirty="0"/>
              <a:t>de</a:t>
            </a:r>
            <a:r>
              <a:rPr lang="fr-CH" dirty="0" smtClean="0">
                <a:latin typeface="+mn-lt"/>
              </a:rPr>
              <a:t> ressources de carrière</a:t>
            </a:r>
          </a:p>
          <a:p>
            <a:pPr algn="ctr">
              <a:spcBef>
                <a:spcPct val="20000"/>
              </a:spcBef>
              <a:buSzPct val="70000"/>
            </a:pPr>
            <a:endParaRPr lang="fr-CH" dirty="0">
              <a:latin typeface="+mn-lt"/>
            </a:endParaRPr>
          </a:p>
          <a:p>
            <a:endParaRPr lang="fr-CH" dirty="0"/>
          </a:p>
        </p:txBody>
      </p:sp>
      <p:sp>
        <p:nvSpPr>
          <p:cNvPr id="8" name="ZoneTexte 7"/>
          <p:cNvSpPr txBox="1"/>
          <p:nvPr/>
        </p:nvSpPr>
        <p:spPr>
          <a:xfrm>
            <a:off x="2514271" y="2007873"/>
            <a:ext cx="4032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 smtClean="0"/>
              <a:t>Définition des étapes ultérieures</a:t>
            </a:r>
            <a:endParaRPr lang="fr-CH" dirty="0"/>
          </a:p>
          <a:p>
            <a:endParaRPr lang="fr-CH" dirty="0"/>
          </a:p>
        </p:txBody>
      </p:sp>
      <p:grpSp>
        <p:nvGrpSpPr>
          <p:cNvPr id="3" name="Groupe 2"/>
          <p:cNvGrpSpPr/>
          <p:nvPr/>
        </p:nvGrpSpPr>
        <p:grpSpPr>
          <a:xfrm>
            <a:off x="1488175" y="2416380"/>
            <a:ext cx="6031563" cy="724588"/>
            <a:chOff x="1488175" y="2276872"/>
            <a:chExt cx="6031563" cy="724588"/>
          </a:xfrm>
        </p:grpSpPr>
        <p:cxnSp>
          <p:nvCxnSpPr>
            <p:cNvPr id="9" name="Gerade Verbindung mit Pfeil 18">
              <a:extLst>
                <a:ext uri="{FF2B5EF4-FFF2-40B4-BE49-F238E27FC236}">
                  <a16:creationId xmlns:a16="http://schemas.microsoft.com/office/drawing/2014/main" id="{99E970A7-5D7A-9947-B930-1603BD57AD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88706" y="2276872"/>
              <a:ext cx="3083294" cy="3693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mit Pfeil 21">
              <a:extLst>
                <a:ext uri="{FF2B5EF4-FFF2-40B4-BE49-F238E27FC236}">
                  <a16:creationId xmlns:a16="http://schemas.microsoft.com/office/drawing/2014/main" id="{F153C0F1-76ED-394A-9E12-1C3BFE96F5B0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0" y="2276872"/>
              <a:ext cx="2947738" cy="33951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mit Pfeil 14">
              <a:extLst>
                <a:ext uri="{FF2B5EF4-FFF2-40B4-BE49-F238E27FC236}">
                  <a16:creationId xmlns:a16="http://schemas.microsoft.com/office/drawing/2014/main" id="{ACC528BD-4B8E-BE40-A4B1-4BD8DEC597BD}"/>
                </a:ext>
              </a:extLst>
            </p:cNvPr>
            <p:cNvCxnSpPr/>
            <p:nvPr/>
          </p:nvCxnSpPr>
          <p:spPr>
            <a:xfrm>
              <a:off x="1488175" y="2646204"/>
              <a:ext cx="0" cy="3552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mit Pfeil 14">
              <a:extLst>
                <a:ext uri="{FF2B5EF4-FFF2-40B4-BE49-F238E27FC236}">
                  <a16:creationId xmlns:a16="http://schemas.microsoft.com/office/drawing/2014/main" id="{ACC528BD-4B8E-BE40-A4B1-4BD8DEC597BD}"/>
                </a:ext>
              </a:extLst>
            </p:cNvPr>
            <p:cNvCxnSpPr/>
            <p:nvPr/>
          </p:nvCxnSpPr>
          <p:spPr>
            <a:xfrm>
              <a:off x="7511112" y="2619660"/>
              <a:ext cx="0" cy="3552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ZoneTexte 12"/>
          <p:cNvSpPr txBox="1"/>
          <p:nvPr/>
        </p:nvSpPr>
        <p:spPr>
          <a:xfrm>
            <a:off x="444915" y="3137386"/>
            <a:ext cx="2086521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  <a:tabLst>
                <a:tab pos="7531100" algn="ctr"/>
              </a:tabLst>
            </a:pPr>
            <a:r>
              <a:rPr lang="fr-CH" dirty="0" smtClean="0"/>
              <a:t>Fin </a:t>
            </a:r>
            <a:r>
              <a:rPr lang="fr-CH" dirty="0"/>
              <a:t>de la </a:t>
            </a:r>
            <a:r>
              <a:rPr lang="fr-CH" dirty="0" smtClean="0"/>
              <a:t>collaboration?</a:t>
            </a:r>
            <a:endParaRPr lang="fr-CH" dirty="0"/>
          </a:p>
        </p:txBody>
      </p:sp>
      <p:sp>
        <p:nvSpPr>
          <p:cNvPr id="14" name="ZoneTexte 13"/>
          <p:cNvSpPr txBox="1"/>
          <p:nvPr/>
        </p:nvSpPr>
        <p:spPr>
          <a:xfrm>
            <a:off x="6156175" y="3181762"/>
            <a:ext cx="2736999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  <a:tabLst>
                <a:tab pos="7531100" algn="ctr"/>
              </a:tabLst>
            </a:pPr>
            <a:r>
              <a:rPr lang="fr-CH" dirty="0"/>
              <a:t>Suite de l’évaluation du potentiel et de</a:t>
            </a:r>
            <a:br>
              <a:rPr lang="fr-CH" dirty="0"/>
            </a:br>
            <a:r>
              <a:rPr lang="fr-CH" dirty="0"/>
              <a:t>l’orientation de carrière?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826A8AB1-9BD5-BF48-AB91-4E5D0072AB01}"/>
              </a:ext>
            </a:extLst>
          </p:cNvPr>
          <p:cNvCxnSpPr/>
          <p:nvPr/>
        </p:nvCxnSpPr>
        <p:spPr>
          <a:xfrm>
            <a:off x="1488175" y="3721816"/>
            <a:ext cx="0" cy="355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323528" y="407707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531100" algn="ctr"/>
              </a:tabLst>
            </a:pPr>
            <a:r>
              <a:rPr lang="fr-CH" dirty="0" smtClean="0"/>
              <a:t>Actions recommandées</a:t>
            </a:r>
            <a:endParaRPr lang="fr-CH" dirty="0"/>
          </a:p>
        </p:txBody>
      </p:sp>
      <p:cxnSp>
        <p:nvCxnSpPr>
          <p:cNvPr id="18" name="Gerade Verbindung mit Pfeil 16">
            <a:extLst>
              <a:ext uri="{FF2B5EF4-FFF2-40B4-BE49-F238E27FC236}">
                <a16:creationId xmlns:a16="http://schemas.microsoft.com/office/drawing/2014/main" id="{826A8AB1-9BD5-BF48-AB91-4E5D0072AB01}"/>
              </a:ext>
            </a:extLst>
          </p:cNvPr>
          <p:cNvCxnSpPr/>
          <p:nvPr/>
        </p:nvCxnSpPr>
        <p:spPr>
          <a:xfrm>
            <a:off x="1488175" y="4513904"/>
            <a:ext cx="0" cy="355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6156176" y="4437112"/>
            <a:ext cx="2736999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  <a:tabLst>
                <a:tab pos="7531100" algn="ctr"/>
              </a:tabLst>
            </a:pPr>
            <a:r>
              <a:rPr lang="fr-CH" dirty="0"/>
              <a:t>Maintien/développement de l’employabilité</a:t>
            </a:r>
            <a:br>
              <a:rPr lang="fr-CH" dirty="0"/>
            </a:br>
            <a:r>
              <a:rPr lang="fr-CH" dirty="0"/>
              <a:t>(modèle GUIDE)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32234" y="4869160"/>
            <a:ext cx="2367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531100" algn="ctr"/>
              </a:tabLst>
            </a:pPr>
            <a:r>
              <a:rPr lang="fr-CH" b="1" dirty="0" smtClean="0"/>
              <a:t>Rapport de conseil</a:t>
            </a:r>
            <a:endParaRPr lang="fr-CH" b="1" dirty="0"/>
          </a:p>
        </p:txBody>
      </p:sp>
      <p:cxnSp>
        <p:nvCxnSpPr>
          <p:cNvPr id="22" name="Gerade Verbindung mit Pfeil 16">
            <a:extLst>
              <a:ext uri="{FF2B5EF4-FFF2-40B4-BE49-F238E27FC236}">
                <a16:creationId xmlns:a16="http://schemas.microsoft.com/office/drawing/2014/main" id="{826A8AB1-9BD5-BF48-AB91-4E5D0072AB01}"/>
              </a:ext>
            </a:extLst>
          </p:cNvPr>
          <p:cNvCxnSpPr/>
          <p:nvPr/>
        </p:nvCxnSpPr>
        <p:spPr>
          <a:xfrm>
            <a:off x="7530296" y="4000280"/>
            <a:ext cx="0" cy="355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16">
            <a:extLst>
              <a:ext uri="{FF2B5EF4-FFF2-40B4-BE49-F238E27FC236}">
                <a16:creationId xmlns:a16="http://schemas.microsoft.com/office/drawing/2014/main" id="{826A8AB1-9BD5-BF48-AB91-4E5D0072AB01}"/>
              </a:ext>
            </a:extLst>
          </p:cNvPr>
          <p:cNvCxnSpPr/>
          <p:nvPr/>
        </p:nvCxnSpPr>
        <p:spPr>
          <a:xfrm>
            <a:off x="7530296" y="5305992"/>
            <a:ext cx="0" cy="355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6300192" y="5651956"/>
            <a:ext cx="2367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531100" algn="ctr"/>
              </a:tabLst>
            </a:pPr>
            <a:r>
              <a:rPr lang="fr-CH" b="1" dirty="0" smtClean="0"/>
              <a:t>Rapport de conseil</a:t>
            </a:r>
            <a:endParaRPr lang="fr-CH" b="1" dirty="0"/>
          </a:p>
        </p:txBody>
      </p:sp>
      <p:cxnSp>
        <p:nvCxnSpPr>
          <p:cNvPr id="25" name="Gerade Verbindung mit Pfeil 16">
            <a:extLst>
              <a:ext uri="{FF2B5EF4-FFF2-40B4-BE49-F238E27FC236}">
                <a16:creationId xmlns:a16="http://schemas.microsoft.com/office/drawing/2014/main" id="{826A8AB1-9BD5-BF48-AB91-4E5D0072AB01}"/>
              </a:ext>
            </a:extLst>
          </p:cNvPr>
          <p:cNvCxnSpPr/>
          <p:nvPr/>
        </p:nvCxnSpPr>
        <p:spPr>
          <a:xfrm>
            <a:off x="4594989" y="1628800"/>
            <a:ext cx="0" cy="355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9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Processus de </a:t>
            </a:r>
            <a:r>
              <a:rPr lang="fr-CH" dirty="0" smtClean="0"/>
              <a:t>consultation: Modèle </a:t>
            </a:r>
            <a:r>
              <a:rPr lang="fr-CH" dirty="0"/>
              <a:t>GUIDE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5183" y="2348880"/>
            <a:ext cx="3907992" cy="3870945"/>
          </a:xfrm>
        </p:spPr>
        <p:txBody>
          <a:bodyPr/>
          <a:lstStyle/>
          <a:p>
            <a:pPr marL="0" indent="0">
              <a:buNone/>
            </a:pPr>
            <a:endParaRPr lang="fr-CH" dirty="0"/>
          </a:p>
          <a:p>
            <a:pPr marL="279400" indent="0">
              <a:lnSpc>
                <a:spcPts val="3000"/>
              </a:lnSpc>
              <a:spcAft>
                <a:spcPts val="1200"/>
              </a:spcAft>
              <a:buNone/>
            </a:pPr>
            <a:r>
              <a:rPr lang="en-US" sz="2600" b="1" dirty="0"/>
              <a:t>G</a:t>
            </a:r>
            <a:r>
              <a:rPr lang="en-US" sz="2600" dirty="0"/>
              <a:t>AP</a:t>
            </a:r>
          </a:p>
          <a:p>
            <a:pPr marL="279400" indent="0">
              <a:lnSpc>
                <a:spcPts val="3000"/>
              </a:lnSpc>
              <a:spcAft>
                <a:spcPts val="1200"/>
              </a:spcAft>
              <a:buNone/>
            </a:pPr>
            <a:r>
              <a:rPr lang="en-US" sz="2600" b="1" dirty="0"/>
              <a:t>U</a:t>
            </a:r>
            <a:r>
              <a:rPr lang="en-US" sz="2600" dirty="0"/>
              <a:t>nderstanding and </a:t>
            </a:r>
            <a:r>
              <a:rPr lang="en-US" sz="2600" b="1" dirty="0" smtClean="0"/>
              <a:t>I</a:t>
            </a:r>
            <a:r>
              <a:rPr lang="en-US" sz="2600" dirty="0" smtClean="0"/>
              <a:t>mproving</a:t>
            </a:r>
            <a:endParaRPr lang="en-US" sz="2600" dirty="0"/>
          </a:p>
          <a:p>
            <a:pPr marL="279400" indent="0">
              <a:lnSpc>
                <a:spcPts val="3000"/>
              </a:lnSpc>
              <a:spcAft>
                <a:spcPts val="1200"/>
              </a:spcAft>
              <a:buNone/>
            </a:pPr>
            <a:r>
              <a:rPr lang="en-US" sz="2600" b="1" dirty="0"/>
              <a:t>D</a:t>
            </a:r>
            <a:r>
              <a:rPr lang="en-US" sz="2600" dirty="0"/>
              <a:t>eveloping solutions</a:t>
            </a:r>
          </a:p>
          <a:p>
            <a:pPr marL="279400" indent="0">
              <a:lnSpc>
                <a:spcPts val="3000"/>
              </a:lnSpc>
              <a:spcAft>
                <a:spcPts val="1200"/>
              </a:spcAft>
              <a:buNone/>
            </a:pPr>
            <a:r>
              <a:rPr lang="en-US" sz="2600" b="1" dirty="0"/>
              <a:t>E</a:t>
            </a:r>
            <a:r>
              <a:rPr lang="en-US" sz="2600" dirty="0"/>
              <a:t>xecution</a:t>
            </a: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Office d'orientation scolaire et professionnelle du Valais romand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9CCE1-3E09-40C8-A6B5-46E6EE85392F}" type="slidenum">
              <a:rPr lang="fr-CH" altLang="fr-FR" smtClean="0"/>
              <a:pPr/>
              <a:t>6</a:t>
            </a:fld>
            <a:endParaRPr lang="fr-CH" alt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2" y="1340768"/>
            <a:ext cx="4425367" cy="4403593"/>
          </a:xfrm>
          <a:prstGeom prst="rect">
            <a:avLst/>
          </a:prstGeom>
        </p:spPr>
      </p:pic>
      <p:sp>
        <p:nvSpPr>
          <p:cNvPr id="10" name="Oval 6">
            <a:extLst>
              <a:ext uri="{FF2B5EF4-FFF2-40B4-BE49-F238E27FC236}">
                <a16:creationId xmlns:a16="http://schemas.microsoft.com/office/drawing/2014/main" id="{22B9959A-C278-F248-AADA-7B7D6C9E7F6D}"/>
              </a:ext>
            </a:extLst>
          </p:cNvPr>
          <p:cNvSpPr/>
          <p:nvPr/>
        </p:nvSpPr>
        <p:spPr>
          <a:xfrm rot="1826085">
            <a:off x="2396464" y="1470403"/>
            <a:ext cx="2363726" cy="1151197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27984" y="1025691"/>
            <a:ext cx="28291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CH" dirty="0">
                <a:solidFill>
                  <a:srgbClr val="E1282B"/>
                </a:solidFill>
              </a:rPr>
              <a:t>Analyse de la </a:t>
            </a:r>
            <a:r>
              <a:rPr lang="fr-CH" dirty="0" smtClean="0">
                <a:solidFill>
                  <a:srgbClr val="E1282B"/>
                </a:solidFill>
              </a:rPr>
              <a:t>situation</a:t>
            </a:r>
            <a:br>
              <a:rPr lang="fr-CH" dirty="0" smtClean="0">
                <a:solidFill>
                  <a:srgbClr val="E1282B"/>
                </a:solidFill>
              </a:rPr>
            </a:br>
            <a:r>
              <a:rPr lang="fr-CH" dirty="0" smtClean="0">
                <a:solidFill>
                  <a:srgbClr val="E1282B"/>
                </a:solidFill>
              </a:rPr>
              <a:t>en </a:t>
            </a:r>
            <a:r>
              <a:rPr lang="fr-CH" dirty="0">
                <a:solidFill>
                  <a:srgbClr val="E1282B"/>
                </a:solidFill>
              </a:rPr>
              <a:t>matière de ressources de carrière</a:t>
            </a:r>
          </a:p>
        </p:txBody>
      </p:sp>
    </p:spTree>
    <p:extLst>
      <p:ext uri="{BB962C8B-B14F-4D97-AF65-F5344CB8AC3E}">
        <p14:creationId xmlns:p14="http://schemas.microsoft.com/office/powerpoint/2010/main" val="353893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1183" y="545457"/>
            <a:ext cx="8435975" cy="954107"/>
          </a:xfrm>
        </p:spPr>
        <p:txBody>
          <a:bodyPr/>
          <a:lstStyle/>
          <a:p>
            <a:r>
              <a:rPr lang="fr-CH" dirty="0"/>
              <a:t>Analyse de la </a:t>
            </a:r>
            <a:r>
              <a:rPr lang="fr-CH" dirty="0" smtClean="0"/>
              <a:t>situation en </a:t>
            </a:r>
            <a:r>
              <a:rPr lang="fr-CH" dirty="0"/>
              <a:t>matière de </a:t>
            </a: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ressources </a:t>
            </a:r>
            <a:r>
              <a:rPr lang="fr-CH" dirty="0"/>
              <a:t>de </a:t>
            </a:r>
            <a:r>
              <a:rPr lang="fr-CH" dirty="0" smtClean="0"/>
              <a:t>carrière: Modèle de l’employabilité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825" y="1797645"/>
            <a:ext cx="4391719" cy="4607917"/>
          </a:xfrm>
        </p:spPr>
        <p:txBody>
          <a:bodyPr/>
          <a:lstStyle/>
          <a:p>
            <a:pPr marL="0" indent="0">
              <a:lnSpc>
                <a:spcPts val="2600"/>
              </a:lnSpc>
              <a:spcAft>
                <a:spcPts val="800"/>
              </a:spcAft>
              <a:buNone/>
            </a:pPr>
            <a:endParaRPr lang="fr-CH" dirty="0" smtClean="0"/>
          </a:p>
          <a:p>
            <a:pPr>
              <a:lnSpc>
                <a:spcPts val="2600"/>
              </a:lnSpc>
              <a:spcAft>
                <a:spcPts val="800"/>
              </a:spcAft>
            </a:pPr>
            <a:r>
              <a:rPr lang="fr-CH" dirty="0" smtClean="0"/>
              <a:t>Questionnaire </a:t>
            </a:r>
            <a:r>
              <a:rPr lang="fr-CH" dirty="0"/>
              <a:t>en </a:t>
            </a:r>
            <a:r>
              <a:rPr lang="fr-CH" dirty="0" smtClean="0"/>
              <a:t>matière</a:t>
            </a:r>
            <a:br>
              <a:rPr lang="fr-CH" dirty="0" smtClean="0"/>
            </a:br>
            <a:r>
              <a:rPr lang="fr-CH" dirty="0" smtClean="0"/>
              <a:t>de ressources </a:t>
            </a:r>
            <a:r>
              <a:rPr lang="fr-CH" dirty="0"/>
              <a:t>de carrière (QRC)</a:t>
            </a:r>
          </a:p>
          <a:p>
            <a:pPr>
              <a:lnSpc>
                <a:spcPts val="2600"/>
              </a:lnSpc>
              <a:spcAft>
                <a:spcPts val="800"/>
              </a:spcAft>
            </a:pPr>
            <a:r>
              <a:rPr lang="fr-CH" dirty="0"/>
              <a:t>CV du consultant ou </a:t>
            </a:r>
            <a:r>
              <a:rPr lang="fr-CH" dirty="0" smtClean="0"/>
              <a:t>de </a:t>
            </a:r>
            <a:r>
              <a:rPr lang="fr-CH" dirty="0"/>
              <a:t>la consultante</a:t>
            </a:r>
          </a:p>
          <a:p>
            <a:pPr>
              <a:lnSpc>
                <a:spcPts val="2600"/>
              </a:lnSpc>
              <a:spcAft>
                <a:spcPts val="800"/>
              </a:spcAft>
            </a:pPr>
            <a:r>
              <a:rPr lang="fr-CH" dirty="0"/>
              <a:t>Informations sur les </a:t>
            </a:r>
            <a:r>
              <a:rPr lang="fr-CH" dirty="0" smtClean="0"/>
              <a:t>tendances du marché du </a:t>
            </a:r>
            <a:r>
              <a:rPr lang="fr-CH" dirty="0"/>
              <a:t>travail</a:t>
            </a:r>
          </a:p>
          <a:p>
            <a:pPr>
              <a:lnSpc>
                <a:spcPts val="2600"/>
              </a:lnSpc>
              <a:spcAft>
                <a:spcPts val="800"/>
              </a:spcAft>
            </a:pPr>
            <a:r>
              <a:rPr lang="fr-CH" dirty="0"/>
              <a:t>Discussion finale incluant </a:t>
            </a:r>
            <a:r>
              <a:rPr lang="fr-CH" dirty="0" smtClean="0"/>
              <a:t>une </a:t>
            </a:r>
            <a:r>
              <a:rPr lang="fr-CH" dirty="0"/>
              <a:t>évaluation </a:t>
            </a:r>
            <a:r>
              <a:rPr lang="fr-CH" dirty="0" smtClean="0"/>
              <a:t>globale</a:t>
            </a: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dirty="0" smtClean="0"/>
              <a:t>Office d'orientation scolaire et professionnelle du Valais romand</a:t>
            </a:r>
            <a:endParaRPr lang="fr-CH" alt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9CCE1-3E09-40C8-A6B5-46E6EE85392F}" type="slidenum">
              <a:rPr lang="fr-CH" altLang="fr-FR" smtClean="0"/>
              <a:pPr/>
              <a:t>7</a:t>
            </a:fld>
            <a:endParaRPr lang="fr-CH" alt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8746" y="1910562"/>
            <a:ext cx="4951488" cy="400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82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083"/>
            <a:ext cx="8435975" cy="523220"/>
          </a:xfrm>
        </p:spPr>
        <p:txBody>
          <a:bodyPr/>
          <a:lstStyle/>
          <a:p>
            <a:r>
              <a:rPr lang="fr-CH" dirty="0"/>
              <a:t>Informations complémentaires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414165"/>
            <a:ext cx="8424862" cy="5183187"/>
          </a:xfrm>
        </p:spPr>
        <p:txBody>
          <a:bodyPr/>
          <a:lstStyle/>
          <a:p>
            <a:r>
              <a:rPr lang="fr-CH" dirty="0" smtClean="0">
                <a:hlinkClick r:id="rId2"/>
              </a:rPr>
              <a:t>www.viamia.ch</a:t>
            </a: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r>
              <a:rPr lang="fr-FR" u="sng" dirty="0" smtClean="0">
                <a:hlinkClick r:id="rId3"/>
              </a:rPr>
              <a:t>www.vs.ch/viamia</a:t>
            </a:r>
            <a:endParaRPr lang="fr-FR" u="sng" dirty="0" smtClean="0"/>
          </a:p>
          <a:p>
            <a:endParaRPr lang="fr-FR" sz="1500" u="sng" dirty="0"/>
          </a:p>
          <a:p>
            <a:r>
              <a:rPr lang="fr-CH" b="1" dirty="0"/>
              <a:t>Personnes de contact</a:t>
            </a:r>
            <a:endParaRPr lang="de-CH" b="1" dirty="0"/>
          </a:p>
          <a:p>
            <a:pPr lvl="1"/>
            <a:r>
              <a:rPr lang="fr-FR" b="1" dirty="0"/>
              <a:t>Lionel </a:t>
            </a:r>
            <a:r>
              <a:rPr lang="fr-FR" b="1" dirty="0" err="1"/>
              <a:t>Clavien</a:t>
            </a:r>
            <a:r>
              <a:rPr lang="fr-FR" dirty="0"/>
              <a:t>, directeur adjoint de l’Office d’orientation scolaire et professionnelle du Valais romand (</a:t>
            </a:r>
            <a:r>
              <a:rPr lang="fr-FR" dirty="0" err="1"/>
              <a:t>OSPVr</a:t>
            </a:r>
            <a:r>
              <a:rPr lang="fr-FR" dirty="0"/>
              <a:t>), 027 606 45 </a:t>
            </a:r>
            <a:r>
              <a:rPr lang="fr-FR" dirty="0" smtClean="0"/>
              <a:t>06</a:t>
            </a:r>
          </a:p>
          <a:p>
            <a:pPr lvl="1"/>
            <a:r>
              <a:rPr lang="de-CH" b="1" dirty="0" smtClean="0"/>
              <a:t>Edgar </a:t>
            </a:r>
            <a:r>
              <a:rPr lang="de-CH" b="1" dirty="0"/>
              <a:t>Zurbriggen</a:t>
            </a:r>
            <a:r>
              <a:rPr lang="de-CH" dirty="0"/>
              <a:t>, Direktor der Berufs-, Studien und Laufbahnberatung Oberwallis (BSL), 027 606 95 75</a:t>
            </a:r>
          </a:p>
          <a:p>
            <a:endParaRPr lang="fr-CH" sz="1500" dirty="0"/>
          </a:p>
          <a:p>
            <a:endParaRPr lang="fr-CH" sz="1500" dirty="0"/>
          </a:p>
          <a:p>
            <a:pPr marL="0" indent="0">
              <a:buNone/>
            </a:pP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Office d'orientation scolaire et professionnelle du Valais romand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9CCE1-3E09-40C8-A6B5-46E6EE85392F}" type="slidenum">
              <a:rPr lang="fr-CH" altLang="fr-FR" smtClean="0"/>
              <a:pPr/>
              <a:t>8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66414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e_ppt_osp">
  <a:themeElements>
    <a:clrScheme name="modele_ppt_os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e_ppt_os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ele_ppt_os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modele_ppt_cio</Template>
  <TotalTime>0</TotalTime>
  <Words>470</Words>
  <Application>Microsoft Office PowerPoint</Application>
  <PresentationFormat>Affichage à l'écran (4:3)</PresentationFormat>
  <Paragraphs>64</Paragraphs>
  <Slides>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modele_ppt_osp</vt:lpstr>
      <vt:lpstr>Photo Editor Photo</vt:lpstr>
      <vt:lpstr>Projet viamia Valais</vt:lpstr>
      <vt:lpstr>Contexte et mise en œuvre du projet viamia</vt:lpstr>
      <vt:lpstr>Contexte politique</vt:lpstr>
      <vt:lpstr>Éléments clés du projet</vt:lpstr>
      <vt:lpstr>Mise en œuvre: Processus de conseil</vt:lpstr>
      <vt:lpstr>Processus de consultation: Modèle GUIDE</vt:lpstr>
      <vt:lpstr>Analyse de la situation en matière de  ressources de carrière: Modèle de l’employabilité</vt:lpstr>
      <vt:lpstr>Informations complémentaires</vt:lpstr>
    </vt:vector>
  </TitlesOfParts>
  <Company>Etat du Valais - Staat Wallis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EN MAJUSCULES ARIAL 36 ROUGE</dc:title>
  <dc:creator>Ines BELLO</dc:creator>
  <cp:lastModifiedBy>Claude POTTIER</cp:lastModifiedBy>
  <cp:revision>27</cp:revision>
  <dcterms:created xsi:type="dcterms:W3CDTF">2020-11-03T09:43:18Z</dcterms:created>
  <dcterms:modified xsi:type="dcterms:W3CDTF">2021-01-12T07:56:54Z</dcterms:modified>
</cp:coreProperties>
</file>