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3" r:id="rId17"/>
    <p:sldId id="274" r:id="rId18"/>
  </p:sldIdLst>
  <p:sldSz cx="9144000" cy="6858000" type="screen4x3"/>
  <p:notesSz cx="6742113" cy="9872663"/>
  <p:defaultTextStyle>
    <a:defPPr>
      <a:defRPr lang="fr-CH"/>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4D4D4D"/>
    <a:srgbClr val="E12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850" y="-101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CH"/>
          </a:p>
        </p:txBody>
      </p:sp>
      <p:sp>
        <p:nvSpPr>
          <p:cNvPr id="4099" name="Rectangle 3"/>
          <p:cNvSpPr>
            <a:spLocks noGrp="1" noChangeArrowheads="1"/>
          </p:cNvSpPr>
          <p:nvPr>
            <p:ph type="dt" sz="quarter" idx="1"/>
          </p:nvPr>
        </p:nvSpPr>
        <p:spPr bwMode="auto">
          <a:xfrm>
            <a:off x="3818971" y="1"/>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CH"/>
          </a:p>
        </p:txBody>
      </p:sp>
      <p:sp>
        <p:nvSpPr>
          <p:cNvPr id="4100" name="Rectangle 4"/>
          <p:cNvSpPr>
            <a:spLocks noGrp="1" noChangeArrowheads="1"/>
          </p:cNvSpPr>
          <p:nvPr>
            <p:ph type="ftr" sz="quarter" idx="2"/>
          </p:nvPr>
        </p:nvSpPr>
        <p:spPr bwMode="auto">
          <a:xfrm>
            <a:off x="0" y="9377317"/>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CH"/>
          </a:p>
        </p:txBody>
      </p:sp>
      <p:sp>
        <p:nvSpPr>
          <p:cNvPr id="4101" name="Rectangle 5"/>
          <p:cNvSpPr>
            <a:spLocks noGrp="1" noChangeArrowheads="1"/>
          </p:cNvSpPr>
          <p:nvPr>
            <p:ph type="sldNum" sz="quarter" idx="3"/>
          </p:nvPr>
        </p:nvSpPr>
        <p:spPr bwMode="auto">
          <a:xfrm>
            <a:off x="3818971" y="9377317"/>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486F581-A8EA-47AE-A32A-4A8023CA58E9}" type="slidenum">
              <a:rPr lang="fr-CH"/>
              <a:pPr>
                <a:defRPr/>
              </a:pPr>
              <a:t>‹N°›</a:t>
            </a:fld>
            <a:endParaRPr lang="fr-CH"/>
          </a:p>
        </p:txBody>
      </p:sp>
    </p:spTree>
    <p:extLst>
      <p:ext uri="{BB962C8B-B14F-4D97-AF65-F5344CB8AC3E}">
        <p14:creationId xmlns:p14="http://schemas.microsoft.com/office/powerpoint/2010/main" val="997450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1"/>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CH"/>
          </a:p>
        </p:txBody>
      </p:sp>
      <p:sp>
        <p:nvSpPr>
          <p:cNvPr id="7171" name="Rectangle 3"/>
          <p:cNvSpPr>
            <a:spLocks noGrp="1" noChangeArrowheads="1"/>
          </p:cNvSpPr>
          <p:nvPr>
            <p:ph type="dt" idx="1"/>
          </p:nvPr>
        </p:nvSpPr>
        <p:spPr bwMode="auto">
          <a:xfrm>
            <a:off x="3818971" y="1"/>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CH"/>
          </a:p>
        </p:txBody>
      </p:sp>
      <p:sp>
        <p:nvSpPr>
          <p:cNvPr id="5124" name="Rectangle 4"/>
          <p:cNvSpPr>
            <a:spLocks noGrp="1" noRot="1" noChangeAspect="1" noChangeArrowheads="1" noTextEdit="1"/>
          </p:cNvSpPr>
          <p:nvPr>
            <p:ph type="sldImg" idx="2"/>
          </p:nvPr>
        </p:nvSpPr>
        <p:spPr bwMode="auto">
          <a:xfrm>
            <a:off x="901700" y="739775"/>
            <a:ext cx="4938713" cy="3703638"/>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74212" y="4689515"/>
            <a:ext cx="5393690" cy="4442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CH" noProof="0" smtClean="0"/>
              <a:t>Cliquez pour modifier les styles du texte du masque</a:t>
            </a:r>
          </a:p>
          <a:p>
            <a:pPr lvl="1"/>
            <a:r>
              <a:rPr lang="fr-CH" noProof="0" smtClean="0"/>
              <a:t>Deuxième niveau</a:t>
            </a:r>
          </a:p>
          <a:p>
            <a:pPr lvl="2"/>
            <a:r>
              <a:rPr lang="fr-CH" noProof="0" smtClean="0"/>
              <a:t>Troisième niveau</a:t>
            </a:r>
          </a:p>
          <a:p>
            <a:pPr lvl="3"/>
            <a:r>
              <a:rPr lang="fr-CH" noProof="0" smtClean="0"/>
              <a:t>Quatrième niveau</a:t>
            </a:r>
          </a:p>
          <a:p>
            <a:pPr lvl="4"/>
            <a:r>
              <a:rPr lang="fr-CH" noProof="0" smtClean="0"/>
              <a:t>Cinquième niveau</a:t>
            </a:r>
          </a:p>
        </p:txBody>
      </p:sp>
      <p:sp>
        <p:nvSpPr>
          <p:cNvPr id="7174" name="Rectangle 6"/>
          <p:cNvSpPr>
            <a:spLocks noGrp="1" noChangeArrowheads="1"/>
          </p:cNvSpPr>
          <p:nvPr>
            <p:ph type="ftr" sz="quarter" idx="4"/>
          </p:nvPr>
        </p:nvSpPr>
        <p:spPr bwMode="auto">
          <a:xfrm>
            <a:off x="0" y="9377317"/>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CH"/>
          </a:p>
        </p:txBody>
      </p:sp>
      <p:sp>
        <p:nvSpPr>
          <p:cNvPr id="7175" name="Rectangle 7"/>
          <p:cNvSpPr>
            <a:spLocks noGrp="1" noChangeArrowheads="1"/>
          </p:cNvSpPr>
          <p:nvPr>
            <p:ph type="sldNum" sz="quarter" idx="5"/>
          </p:nvPr>
        </p:nvSpPr>
        <p:spPr bwMode="auto">
          <a:xfrm>
            <a:off x="3818971" y="9377317"/>
            <a:ext cx="2921582"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5F2E6EB-C715-4DFE-8DF4-8D03F6ED2780}" type="slidenum">
              <a:rPr lang="fr-CH"/>
              <a:pPr>
                <a:defRPr/>
              </a:pPr>
              <a:t>‹N°›</a:t>
            </a:fld>
            <a:endParaRPr lang="fr-CH"/>
          </a:p>
        </p:txBody>
      </p:sp>
    </p:spTree>
    <p:extLst>
      <p:ext uri="{BB962C8B-B14F-4D97-AF65-F5344CB8AC3E}">
        <p14:creationId xmlns:p14="http://schemas.microsoft.com/office/powerpoint/2010/main" val="2095390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1913"/>
            <a:ext cx="9151938" cy="342900"/>
          </a:xfrm>
          <a:prstGeom prst="rect">
            <a:avLst/>
          </a:prstGeom>
          <a:gradFill rotWithShape="1">
            <a:gsLst>
              <a:gs pos="0">
                <a:srgbClr val="4D4D4D"/>
              </a:gs>
              <a:gs pos="100000">
                <a:srgbClr val="FFFFFF"/>
              </a:gs>
            </a:gsLst>
            <a:lin ang="5400000" scaled="1"/>
          </a:gradFill>
          <a:ln w="9525" algn="ctr">
            <a:noFill/>
            <a:miter lim="800000"/>
            <a:headEnd/>
            <a:tailEnd/>
          </a:ln>
          <a:effectLst/>
        </p:spPr>
        <p:txBody>
          <a:bodyPr/>
          <a:lstStyle/>
          <a:p>
            <a:endParaRPr lang="fr-FR"/>
          </a:p>
        </p:txBody>
      </p:sp>
      <p:sp>
        <p:nvSpPr>
          <p:cNvPr id="5" name="Rectangle 5"/>
          <p:cNvSpPr>
            <a:spLocks noChangeArrowheads="1"/>
          </p:cNvSpPr>
          <p:nvPr/>
        </p:nvSpPr>
        <p:spPr bwMode="auto">
          <a:xfrm>
            <a:off x="0" y="0"/>
            <a:ext cx="9151938" cy="125413"/>
          </a:xfrm>
          <a:prstGeom prst="rect">
            <a:avLst/>
          </a:prstGeom>
          <a:solidFill>
            <a:srgbClr val="E1282B"/>
          </a:solidFill>
          <a:ln w="9525" algn="ctr">
            <a:noFill/>
            <a:miter lim="800000"/>
            <a:headEnd/>
            <a:tailEnd/>
          </a:ln>
          <a:effectLst/>
        </p:spPr>
        <p:txBody>
          <a:bodyPr/>
          <a:lstStyle/>
          <a:p>
            <a:endParaRPr lang="fr-FR"/>
          </a:p>
        </p:txBody>
      </p:sp>
      <p:sp>
        <p:nvSpPr>
          <p:cNvPr id="6" name="Rectangle 6"/>
          <p:cNvSpPr>
            <a:spLocks noChangeArrowheads="1"/>
          </p:cNvSpPr>
          <p:nvPr/>
        </p:nvSpPr>
        <p:spPr bwMode="auto">
          <a:xfrm>
            <a:off x="-7938" y="6534150"/>
            <a:ext cx="9151938" cy="323850"/>
          </a:xfrm>
          <a:prstGeom prst="rect">
            <a:avLst/>
          </a:prstGeom>
          <a:gradFill rotWithShape="1">
            <a:gsLst>
              <a:gs pos="0">
                <a:srgbClr val="4D4D4D"/>
              </a:gs>
              <a:gs pos="100000">
                <a:srgbClr val="FFFFFF"/>
              </a:gs>
            </a:gsLst>
            <a:lin ang="0" scaled="1"/>
          </a:gradFill>
          <a:ln w="9525" algn="ctr">
            <a:noFill/>
            <a:miter lim="800000"/>
            <a:headEnd/>
            <a:tailEnd/>
          </a:ln>
          <a:effectLst/>
        </p:spPr>
        <p:txBody>
          <a:bodyPr/>
          <a:lstStyle/>
          <a:p>
            <a:endParaRPr lang="fr-FR"/>
          </a:p>
        </p:txBody>
      </p:sp>
      <p:sp>
        <p:nvSpPr>
          <p:cNvPr id="7" name="Rectangle 7"/>
          <p:cNvSpPr>
            <a:spLocks noChangeArrowheads="1"/>
          </p:cNvSpPr>
          <p:nvPr/>
        </p:nvSpPr>
        <p:spPr bwMode="auto">
          <a:xfrm>
            <a:off x="558800" y="6740525"/>
            <a:ext cx="8585200" cy="125413"/>
          </a:xfrm>
          <a:prstGeom prst="rect">
            <a:avLst/>
          </a:prstGeom>
          <a:solidFill>
            <a:srgbClr val="E1282B"/>
          </a:solidFill>
          <a:ln w="9525" algn="ctr">
            <a:noFill/>
            <a:miter lim="800000"/>
            <a:headEnd/>
            <a:tailEnd/>
          </a:ln>
          <a:effectLst/>
        </p:spPr>
        <p:txBody>
          <a:bodyPr/>
          <a:lstStyle/>
          <a:p>
            <a:endParaRPr lang="fr-FR"/>
          </a:p>
        </p:txBody>
      </p:sp>
      <p:pic>
        <p:nvPicPr>
          <p:cNvPr id="8" name="Picture 8" descr="logo"/>
          <p:cNvPicPr>
            <a:picLocks noChangeAspect="1" noChangeArrowheads="1"/>
          </p:cNvPicPr>
          <p:nvPr/>
        </p:nvPicPr>
        <p:blipFill>
          <a:blip r:embed="rId2" cstate="print"/>
          <a:srcRect/>
          <a:stretch>
            <a:fillRect/>
          </a:stretch>
        </p:blipFill>
        <p:spPr bwMode="auto">
          <a:xfrm>
            <a:off x="8424863" y="6081713"/>
            <a:ext cx="701675" cy="647700"/>
          </a:xfrm>
          <a:prstGeom prst="rect">
            <a:avLst/>
          </a:prstGeom>
          <a:noFill/>
          <a:ln w="9525">
            <a:noFill/>
            <a:miter lim="800000"/>
            <a:headEnd/>
            <a:tailEnd/>
          </a:ln>
        </p:spPr>
      </p:pic>
      <p:sp>
        <p:nvSpPr>
          <p:cNvPr id="10243" name="Rectangle 3"/>
          <p:cNvSpPr>
            <a:spLocks noGrp="1" noChangeArrowheads="1"/>
          </p:cNvSpPr>
          <p:nvPr>
            <p:ph type="ctrTitle"/>
          </p:nvPr>
        </p:nvSpPr>
        <p:spPr>
          <a:xfrm>
            <a:off x="684213" y="1658938"/>
            <a:ext cx="7772400" cy="1082675"/>
          </a:xfrm>
          <a:ln w="57150">
            <a:solidFill>
              <a:srgbClr val="4D4D4D"/>
            </a:solidFill>
            <a:miter lim="800000"/>
            <a:headEnd/>
            <a:tailEnd/>
          </a:ln>
        </p:spPr>
        <p:txBody>
          <a:bodyPr/>
          <a:lstStyle>
            <a:lvl1pPr algn="ctr">
              <a:lnSpc>
                <a:spcPct val="170000"/>
              </a:lnSpc>
              <a:defRPr sz="3600"/>
            </a:lvl1pPr>
          </a:lstStyle>
          <a:p>
            <a:pPr lvl="0"/>
            <a:r>
              <a:rPr lang="fr-CH" noProof="0" smtClean="0"/>
              <a:t>Cliquez pour modifier le style du titre</a:t>
            </a:r>
          </a:p>
        </p:txBody>
      </p:sp>
      <p:sp>
        <p:nvSpPr>
          <p:cNvPr id="10244" name="Rectangle 4"/>
          <p:cNvSpPr>
            <a:spLocks noGrp="1" noChangeArrowheads="1"/>
          </p:cNvSpPr>
          <p:nvPr>
            <p:ph type="subTitle" idx="1"/>
          </p:nvPr>
        </p:nvSpPr>
        <p:spPr>
          <a:xfrm>
            <a:off x="1371600" y="3836988"/>
            <a:ext cx="6400800" cy="1752600"/>
          </a:xfrm>
        </p:spPr>
        <p:txBody>
          <a:bodyPr/>
          <a:lstStyle>
            <a:lvl1pPr marL="0" indent="0" algn="ctr">
              <a:buFontTx/>
              <a:buNone/>
              <a:defRPr/>
            </a:lvl1pPr>
          </a:lstStyle>
          <a:p>
            <a:pPr lvl="0"/>
            <a:r>
              <a:rPr lang="fr-CH" noProof="0" smtClean="0"/>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5" name="Rectangle 6"/>
          <p:cNvSpPr>
            <a:spLocks noGrp="1" noChangeArrowheads="1"/>
          </p:cNvSpPr>
          <p:nvPr>
            <p:ph type="sldNum" sz="quarter" idx="11"/>
          </p:nvPr>
        </p:nvSpPr>
        <p:spPr>
          <a:ln/>
        </p:spPr>
        <p:txBody>
          <a:bodyPr/>
          <a:lstStyle>
            <a:lvl1pPr>
              <a:defRPr/>
            </a:lvl1pPr>
          </a:lstStyle>
          <a:p>
            <a:pPr>
              <a:defRPr/>
            </a:pPr>
            <a:fld id="{A3A3E695-DF00-40AB-B04C-D198E4B179C7}" type="slidenum">
              <a:rPr lang="fr-CH"/>
              <a:pPr>
                <a:defRPr/>
              </a:pPr>
              <a:t>‹N°›</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4975" y="215900"/>
            <a:ext cx="2108200" cy="6165850"/>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457200" y="215900"/>
            <a:ext cx="6175375" cy="61658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5" name="Rectangle 6"/>
          <p:cNvSpPr>
            <a:spLocks noGrp="1" noChangeArrowheads="1"/>
          </p:cNvSpPr>
          <p:nvPr>
            <p:ph type="sldNum" sz="quarter" idx="11"/>
          </p:nvPr>
        </p:nvSpPr>
        <p:spPr>
          <a:ln/>
        </p:spPr>
        <p:txBody>
          <a:bodyPr/>
          <a:lstStyle>
            <a:lvl1pPr>
              <a:defRPr/>
            </a:lvl1pPr>
          </a:lstStyle>
          <a:p>
            <a:pPr>
              <a:defRPr/>
            </a:pPr>
            <a:fld id="{C1A45428-42FD-4BDB-9433-FEB4F252AEBA}" type="slidenum">
              <a:rPr lang="fr-CH"/>
              <a:pPr>
                <a:defRPr/>
              </a:pPr>
              <a:t>‹N°›</a:t>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5" name="Rectangle 6"/>
          <p:cNvSpPr>
            <a:spLocks noGrp="1" noChangeArrowheads="1"/>
          </p:cNvSpPr>
          <p:nvPr>
            <p:ph type="sldNum" sz="quarter" idx="11"/>
          </p:nvPr>
        </p:nvSpPr>
        <p:spPr>
          <a:ln/>
        </p:spPr>
        <p:txBody>
          <a:bodyPr/>
          <a:lstStyle>
            <a:lvl1pPr>
              <a:defRPr/>
            </a:lvl1pPr>
          </a:lstStyle>
          <a:p>
            <a:pPr>
              <a:defRPr/>
            </a:pPr>
            <a:fld id="{A747D7BF-44D3-44A1-9BD9-51F338217F51}" type="slidenum">
              <a:rPr lang="fr-CH"/>
              <a:pPr>
                <a:defRPr/>
              </a:pPr>
              <a:t>‹N°›</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5" name="Rectangle 6"/>
          <p:cNvSpPr>
            <a:spLocks noGrp="1" noChangeArrowheads="1"/>
          </p:cNvSpPr>
          <p:nvPr>
            <p:ph type="sldNum" sz="quarter" idx="11"/>
          </p:nvPr>
        </p:nvSpPr>
        <p:spPr>
          <a:ln/>
        </p:spPr>
        <p:txBody>
          <a:bodyPr/>
          <a:lstStyle>
            <a:lvl1pPr>
              <a:defRPr/>
            </a:lvl1pPr>
          </a:lstStyle>
          <a:p>
            <a:pPr>
              <a:defRPr/>
            </a:pPr>
            <a:fld id="{0BF42CD1-AC75-413A-8D08-71A3A04CB0EF}" type="slidenum">
              <a:rPr lang="fr-CH"/>
              <a:pPr>
                <a:defRPr/>
              </a:pPr>
              <a:t>‹N°›</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468313" y="1125538"/>
            <a:ext cx="4135437"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756150" y="1125538"/>
            <a:ext cx="4137025"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6" name="Rectangle 6"/>
          <p:cNvSpPr>
            <a:spLocks noGrp="1" noChangeArrowheads="1"/>
          </p:cNvSpPr>
          <p:nvPr>
            <p:ph type="sldNum" sz="quarter" idx="11"/>
          </p:nvPr>
        </p:nvSpPr>
        <p:spPr>
          <a:ln/>
        </p:spPr>
        <p:txBody>
          <a:bodyPr/>
          <a:lstStyle>
            <a:lvl1pPr>
              <a:defRPr/>
            </a:lvl1pPr>
          </a:lstStyle>
          <a:p>
            <a:pPr>
              <a:defRPr/>
            </a:pPr>
            <a:fld id="{30A7033E-C32D-43A8-9BCE-96E8FA374538}" type="slidenum">
              <a:rPr lang="fr-CH"/>
              <a:pPr>
                <a:defRPr/>
              </a:pPr>
              <a:t>‹N°›</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8" name="Rectangle 6"/>
          <p:cNvSpPr>
            <a:spLocks noGrp="1" noChangeArrowheads="1"/>
          </p:cNvSpPr>
          <p:nvPr>
            <p:ph type="sldNum" sz="quarter" idx="11"/>
          </p:nvPr>
        </p:nvSpPr>
        <p:spPr>
          <a:ln/>
        </p:spPr>
        <p:txBody>
          <a:bodyPr/>
          <a:lstStyle>
            <a:lvl1pPr>
              <a:defRPr/>
            </a:lvl1pPr>
          </a:lstStyle>
          <a:p>
            <a:pPr>
              <a:defRPr/>
            </a:pPr>
            <a:fld id="{795F0513-B559-4B69-B431-60A21EE141F6}" type="slidenum">
              <a:rPr lang="fr-CH"/>
              <a:pPr>
                <a:defRPr/>
              </a:pPr>
              <a:t>‹N°›</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4" name="Rectangle 6"/>
          <p:cNvSpPr>
            <a:spLocks noGrp="1" noChangeArrowheads="1"/>
          </p:cNvSpPr>
          <p:nvPr>
            <p:ph type="sldNum" sz="quarter" idx="11"/>
          </p:nvPr>
        </p:nvSpPr>
        <p:spPr>
          <a:ln/>
        </p:spPr>
        <p:txBody>
          <a:bodyPr/>
          <a:lstStyle>
            <a:lvl1pPr>
              <a:defRPr/>
            </a:lvl1pPr>
          </a:lstStyle>
          <a:p>
            <a:pPr>
              <a:defRPr/>
            </a:pPr>
            <a:fld id="{5E858F4A-9D07-4869-906B-E3E04C5F1BAA}" type="slidenum">
              <a:rPr lang="fr-CH"/>
              <a:pPr>
                <a:defRPr/>
              </a:pPr>
              <a:t>‹N°›</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3" name="Rectangle 6"/>
          <p:cNvSpPr>
            <a:spLocks noGrp="1" noChangeArrowheads="1"/>
          </p:cNvSpPr>
          <p:nvPr>
            <p:ph type="sldNum" sz="quarter" idx="11"/>
          </p:nvPr>
        </p:nvSpPr>
        <p:spPr>
          <a:ln/>
        </p:spPr>
        <p:txBody>
          <a:bodyPr/>
          <a:lstStyle>
            <a:lvl1pPr>
              <a:defRPr/>
            </a:lvl1pPr>
          </a:lstStyle>
          <a:p>
            <a:pPr>
              <a:defRPr/>
            </a:pPr>
            <a:fld id="{65A01940-5B01-4745-8CF3-FC9377D0ECB6}" type="slidenum">
              <a:rPr lang="fr-CH"/>
              <a:pPr>
                <a:defRPr/>
              </a:pPr>
              <a:t>‹N°›</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6" name="Rectangle 6"/>
          <p:cNvSpPr>
            <a:spLocks noGrp="1" noChangeArrowheads="1"/>
          </p:cNvSpPr>
          <p:nvPr>
            <p:ph type="sldNum" sz="quarter" idx="11"/>
          </p:nvPr>
        </p:nvSpPr>
        <p:spPr>
          <a:ln/>
        </p:spPr>
        <p:txBody>
          <a:bodyPr/>
          <a:lstStyle>
            <a:lvl1pPr>
              <a:defRPr/>
            </a:lvl1pPr>
          </a:lstStyle>
          <a:p>
            <a:pPr>
              <a:defRPr/>
            </a:pPr>
            <a:fld id="{94EEAC45-DFB1-42F7-A935-B27CD583A7B2}" type="slidenum">
              <a:rPr lang="fr-CH"/>
              <a:pPr>
                <a:defRPr/>
              </a:pPr>
              <a:t>‹N°›</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CH"/>
              <a:t>Nom de la diapositive</a:t>
            </a:r>
          </a:p>
        </p:txBody>
      </p:sp>
      <p:sp>
        <p:nvSpPr>
          <p:cNvPr id="6" name="Rectangle 6"/>
          <p:cNvSpPr>
            <a:spLocks noGrp="1" noChangeArrowheads="1"/>
          </p:cNvSpPr>
          <p:nvPr>
            <p:ph type="sldNum" sz="quarter" idx="11"/>
          </p:nvPr>
        </p:nvSpPr>
        <p:spPr>
          <a:ln/>
        </p:spPr>
        <p:txBody>
          <a:bodyPr/>
          <a:lstStyle>
            <a:lvl1pPr>
              <a:defRPr/>
            </a:lvl1pPr>
          </a:lstStyle>
          <a:p>
            <a:pPr>
              <a:defRPr/>
            </a:pPr>
            <a:fld id="{596C7FF0-C3AB-4B83-A68C-5BB441B62275}" type="slidenum">
              <a:rPr lang="fr-CH"/>
              <a:pPr>
                <a:defRPr/>
              </a:pPr>
              <a:t>‹N°›</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61913"/>
            <a:ext cx="9151938" cy="342900"/>
          </a:xfrm>
          <a:prstGeom prst="rect">
            <a:avLst/>
          </a:prstGeom>
          <a:gradFill rotWithShape="1">
            <a:gsLst>
              <a:gs pos="0">
                <a:srgbClr val="5F5F5F"/>
              </a:gs>
              <a:gs pos="100000">
                <a:srgbClr val="FFFFFF"/>
              </a:gs>
            </a:gsLst>
            <a:lin ang="5400000" scaled="1"/>
          </a:gradFill>
          <a:ln w="9525" algn="ctr">
            <a:noFill/>
            <a:miter lim="800000"/>
            <a:headEnd/>
            <a:tailEnd/>
          </a:ln>
          <a:effectLst/>
        </p:spPr>
        <p:txBody>
          <a:bodyPr/>
          <a:lstStyle/>
          <a:p>
            <a:endParaRPr lang="fr-FR"/>
          </a:p>
        </p:txBody>
      </p:sp>
      <p:sp>
        <p:nvSpPr>
          <p:cNvPr id="1027" name="Rectangle 2"/>
          <p:cNvSpPr>
            <a:spLocks noGrp="1" noChangeArrowheads="1"/>
          </p:cNvSpPr>
          <p:nvPr>
            <p:ph type="title"/>
          </p:nvPr>
        </p:nvSpPr>
        <p:spPr bwMode="auto">
          <a:xfrm>
            <a:off x="457200" y="215900"/>
            <a:ext cx="8435975" cy="5191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r-CH" smtClean="0"/>
              <a:t>Cliquez pour modifier le style du titre</a:t>
            </a:r>
          </a:p>
        </p:txBody>
      </p:sp>
      <p:sp>
        <p:nvSpPr>
          <p:cNvPr id="1028" name="Rectangle 3"/>
          <p:cNvSpPr>
            <a:spLocks noGrp="1" noChangeArrowheads="1"/>
          </p:cNvSpPr>
          <p:nvPr>
            <p:ph type="body" idx="1"/>
          </p:nvPr>
        </p:nvSpPr>
        <p:spPr bwMode="auto">
          <a:xfrm>
            <a:off x="468313" y="1125538"/>
            <a:ext cx="8424862" cy="5256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H" smtClean="0"/>
              <a:t>Cliquez pour modifier les styles </a:t>
            </a:r>
          </a:p>
          <a:p>
            <a:pPr lvl="1"/>
            <a:r>
              <a:rPr lang="fr-CH" smtClean="0"/>
              <a:t>Deuxième niveau</a:t>
            </a:r>
          </a:p>
          <a:p>
            <a:pPr lvl="2"/>
            <a:r>
              <a:rPr lang="fr-CH" smtClean="0"/>
              <a:t>Troisième niveau</a:t>
            </a:r>
          </a:p>
          <a:p>
            <a:pPr lvl="3"/>
            <a:r>
              <a:rPr lang="fr-CH" smtClean="0"/>
              <a:t>Quatrième niveau</a:t>
            </a:r>
          </a:p>
        </p:txBody>
      </p:sp>
      <p:sp>
        <p:nvSpPr>
          <p:cNvPr id="1029" name="Rectangle 7"/>
          <p:cNvSpPr>
            <a:spLocks noChangeArrowheads="1"/>
          </p:cNvSpPr>
          <p:nvPr/>
        </p:nvSpPr>
        <p:spPr bwMode="auto">
          <a:xfrm>
            <a:off x="0" y="0"/>
            <a:ext cx="9151938" cy="125413"/>
          </a:xfrm>
          <a:prstGeom prst="rect">
            <a:avLst/>
          </a:prstGeom>
          <a:solidFill>
            <a:srgbClr val="E1282B"/>
          </a:solidFill>
          <a:ln w="9525" algn="ctr">
            <a:noFill/>
            <a:miter lim="800000"/>
            <a:headEnd/>
            <a:tailEnd/>
          </a:ln>
          <a:effectLst/>
        </p:spPr>
        <p:txBody>
          <a:bodyPr/>
          <a:lstStyle/>
          <a:p>
            <a:endParaRPr lang="fr-FR"/>
          </a:p>
        </p:txBody>
      </p:sp>
      <p:sp>
        <p:nvSpPr>
          <p:cNvPr id="1030" name="Rectangle 18"/>
          <p:cNvSpPr>
            <a:spLocks noChangeArrowheads="1"/>
          </p:cNvSpPr>
          <p:nvPr/>
        </p:nvSpPr>
        <p:spPr bwMode="auto">
          <a:xfrm>
            <a:off x="-7938" y="6534150"/>
            <a:ext cx="9151938" cy="323850"/>
          </a:xfrm>
          <a:prstGeom prst="rect">
            <a:avLst/>
          </a:prstGeom>
          <a:gradFill rotWithShape="1">
            <a:gsLst>
              <a:gs pos="0">
                <a:srgbClr val="4D4D4D"/>
              </a:gs>
              <a:gs pos="100000">
                <a:srgbClr val="FFFFFF"/>
              </a:gs>
            </a:gsLst>
            <a:lin ang="0" scaled="1"/>
          </a:gradFill>
          <a:ln w="9525" algn="ctr">
            <a:noFill/>
            <a:miter lim="800000"/>
            <a:headEnd/>
            <a:tailEnd/>
          </a:ln>
          <a:effectLst/>
        </p:spPr>
        <p:txBody>
          <a:bodyPr/>
          <a:lstStyle/>
          <a:p>
            <a:endParaRPr lang="fr-FR"/>
          </a:p>
        </p:txBody>
      </p:sp>
      <p:sp>
        <p:nvSpPr>
          <p:cNvPr id="2" name="Rectangle 5"/>
          <p:cNvSpPr>
            <a:spLocks noGrp="1" noChangeArrowheads="1"/>
          </p:cNvSpPr>
          <p:nvPr>
            <p:ph type="ftr" sz="quarter" idx="3"/>
          </p:nvPr>
        </p:nvSpPr>
        <p:spPr bwMode="auto">
          <a:xfrm>
            <a:off x="476250" y="6521450"/>
            <a:ext cx="761682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vl1pPr>
          </a:lstStyle>
          <a:p>
            <a:pPr>
              <a:defRPr/>
            </a:pPr>
            <a:r>
              <a:rPr lang="fr-CH"/>
              <a:t>Nom de la diapositive</a:t>
            </a:r>
          </a:p>
        </p:txBody>
      </p:sp>
      <p:sp>
        <p:nvSpPr>
          <p:cNvPr id="1032" name="Rectangle 19"/>
          <p:cNvSpPr>
            <a:spLocks noChangeArrowheads="1"/>
          </p:cNvSpPr>
          <p:nvPr/>
        </p:nvSpPr>
        <p:spPr bwMode="auto">
          <a:xfrm>
            <a:off x="558800" y="6740525"/>
            <a:ext cx="8585200" cy="125413"/>
          </a:xfrm>
          <a:prstGeom prst="rect">
            <a:avLst/>
          </a:prstGeom>
          <a:solidFill>
            <a:srgbClr val="E1282B"/>
          </a:solidFill>
          <a:ln w="9525" algn="ctr">
            <a:noFill/>
            <a:miter lim="800000"/>
            <a:headEnd/>
            <a:tailEnd/>
          </a:ln>
          <a:effectLst/>
        </p:spPr>
        <p:txBody>
          <a:bodyPr/>
          <a:lstStyle/>
          <a:p>
            <a:endParaRPr lang="fr-FR"/>
          </a:p>
        </p:txBody>
      </p:sp>
      <p:pic>
        <p:nvPicPr>
          <p:cNvPr id="1033" name="Picture 20" descr="logo"/>
          <p:cNvPicPr>
            <a:picLocks noChangeAspect="1" noChangeArrowheads="1"/>
          </p:cNvPicPr>
          <p:nvPr/>
        </p:nvPicPr>
        <p:blipFill>
          <a:blip r:embed="rId13" cstate="print"/>
          <a:srcRect/>
          <a:stretch>
            <a:fillRect/>
          </a:stretch>
        </p:blipFill>
        <p:spPr bwMode="auto">
          <a:xfrm>
            <a:off x="8426450" y="6083300"/>
            <a:ext cx="701675" cy="647700"/>
          </a:xfrm>
          <a:prstGeom prst="rect">
            <a:avLst/>
          </a:prstGeom>
          <a:noFill/>
          <a:ln w="9525">
            <a:noFill/>
            <a:miter lim="800000"/>
            <a:headEnd/>
            <a:tailEnd/>
          </a:ln>
        </p:spPr>
      </p:pic>
      <p:sp>
        <p:nvSpPr>
          <p:cNvPr id="3" name="Rectangle 6"/>
          <p:cNvSpPr>
            <a:spLocks noGrp="1" noChangeArrowheads="1"/>
          </p:cNvSpPr>
          <p:nvPr>
            <p:ph type="sldNum" sz="quarter" idx="4"/>
          </p:nvPr>
        </p:nvSpPr>
        <p:spPr bwMode="auto">
          <a:xfrm>
            <a:off x="161925" y="6681788"/>
            <a:ext cx="431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r">
              <a:defRPr sz="1000" smtClean="0"/>
            </a:lvl1pPr>
          </a:lstStyle>
          <a:p>
            <a:pPr>
              <a:defRPr/>
            </a:pPr>
            <a:fld id="{CBAFC27A-D2BE-4505-BCF6-51623BBD3E4D}" type="slidenum">
              <a:rPr lang="fr-CH"/>
              <a:pPr>
                <a:defRPr/>
              </a:pPr>
              <a:t>‹N°›</a:t>
            </a:fld>
            <a:endParaRPr lang="fr-CH"/>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rgbClr val="E1282B"/>
          </a:solidFill>
          <a:latin typeface="+mj-lt"/>
          <a:ea typeface="+mj-ea"/>
          <a:cs typeface="+mj-cs"/>
        </a:defRPr>
      </a:lvl1pPr>
      <a:lvl2pPr algn="l" rtl="0" eaLnBrk="0" fontAlgn="base" hangingPunct="0">
        <a:spcBef>
          <a:spcPct val="0"/>
        </a:spcBef>
        <a:spcAft>
          <a:spcPct val="0"/>
        </a:spcAft>
        <a:defRPr sz="2800">
          <a:solidFill>
            <a:srgbClr val="E1282B"/>
          </a:solidFill>
          <a:latin typeface="Arial" charset="0"/>
        </a:defRPr>
      </a:lvl2pPr>
      <a:lvl3pPr algn="l" rtl="0" eaLnBrk="0" fontAlgn="base" hangingPunct="0">
        <a:spcBef>
          <a:spcPct val="0"/>
        </a:spcBef>
        <a:spcAft>
          <a:spcPct val="0"/>
        </a:spcAft>
        <a:defRPr sz="2800">
          <a:solidFill>
            <a:srgbClr val="E1282B"/>
          </a:solidFill>
          <a:latin typeface="Arial" charset="0"/>
        </a:defRPr>
      </a:lvl3pPr>
      <a:lvl4pPr algn="l" rtl="0" eaLnBrk="0" fontAlgn="base" hangingPunct="0">
        <a:spcBef>
          <a:spcPct val="0"/>
        </a:spcBef>
        <a:spcAft>
          <a:spcPct val="0"/>
        </a:spcAft>
        <a:defRPr sz="2800">
          <a:solidFill>
            <a:srgbClr val="E1282B"/>
          </a:solidFill>
          <a:latin typeface="Arial" charset="0"/>
        </a:defRPr>
      </a:lvl4pPr>
      <a:lvl5pPr algn="l" rtl="0" eaLnBrk="0" fontAlgn="base" hangingPunct="0">
        <a:spcBef>
          <a:spcPct val="0"/>
        </a:spcBef>
        <a:spcAft>
          <a:spcPct val="0"/>
        </a:spcAft>
        <a:defRPr sz="2800">
          <a:solidFill>
            <a:srgbClr val="E1282B"/>
          </a:solidFill>
          <a:latin typeface="Arial" charset="0"/>
        </a:defRPr>
      </a:lvl5pPr>
      <a:lvl6pPr marL="457200" algn="l" rtl="0" fontAlgn="base">
        <a:spcBef>
          <a:spcPct val="0"/>
        </a:spcBef>
        <a:spcAft>
          <a:spcPct val="0"/>
        </a:spcAft>
        <a:defRPr sz="2800">
          <a:solidFill>
            <a:srgbClr val="E1282B"/>
          </a:solidFill>
          <a:latin typeface="Arial" charset="0"/>
        </a:defRPr>
      </a:lvl6pPr>
      <a:lvl7pPr marL="914400" algn="l" rtl="0" fontAlgn="base">
        <a:spcBef>
          <a:spcPct val="0"/>
        </a:spcBef>
        <a:spcAft>
          <a:spcPct val="0"/>
        </a:spcAft>
        <a:defRPr sz="2800">
          <a:solidFill>
            <a:srgbClr val="E1282B"/>
          </a:solidFill>
          <a:latin typeface="Arial" charset="0"/>
        </a:defRPr>
      </a:lvl7pPr>
      <a:lvl8pPr marL="1371600" algn="l" rtl="0" fontAlgn="base">
        <a:spcBef>
          <a:spcPct val="0"/>
        </a:spcBef>
        <a:spcAft>
          <a:spcPct val="0"/>
        </a:spcAft>
        <a:defRPr sz="2800">
          <a:solidFill>
            <a:srgbClr val="E1282B"/>
          </a:solidFill>
          <a:latin typeface="Arial" charset="0"/>
        </a:defRPr>
      </a:lvl8pPr>
      <a:lvl9pPr marL="1828800" algn="l" rtl="0" fontAlgn="base">
        <a:spcBef>
          <a:spcPct val="0"/>
        </a:spcBef>
        <a:spcAft>
          <a:spcPct val="0"/>
        </a:spcAft>
        <a:defRPr sz="2800">
          <a:solidFill>
            <a:srgbClr val="E1282B"/>
          </a:solidFill>
          <a:latin typeface="Arial" charset="0"/>
        </a:defRPr>
      </a:lvl9pPr>
    </p:titleStyle>
    <p:bodyStyle>
      <a:lvl1pPr marL="342900" indent="-342900" algn="l" rtl="0" eaLnBrk="0" fontAlgn="base" hangingPunct="0">
        <a:spcBef>
          <a:spcPct val="20000"/>
        </a:spcBef>
        <a:spcAft>
          <a:spcPct val="0"/>
        </a:spcAft>
        <a:buSzPct val="70000"/>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rgbClr val="E1282B"/>
          </a:solidFill>
          <a:latin typeface="+mn-lt"/>
        </a:defRPr>
      </a:lvl2pPr>
      <a:lvl3pPr marL="1143000" indent="-220663"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SzPct val="60000"/>
        <a:buBlip>
          <a:blip r:embed="rId15"/>
        </a:buBlip>
        <a:defRPr>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576" y="539484"/>
            <a:ext cx="7772400" cy="2657138"/>
          </a:xfrm>
          <a:noFill/>
          <a:ln w="28575"/>
        </p:spPr>
        <p:txBody>
          <a:bodyPr/>
          <a:lstStyle/>
          <a:p>
            <a:pPr eaLnBrk="1" hangingPunct="1">
              <a:lnSpc>
                <a:spcPts val="5000"/>
              </a:lnSpc>
            </a:pPr>
            <a:r>
              <a:rPr lang="fr-CH" b="1" dirty="0" smtClean="0">
                <a:solidFill>
                  <a:srgbClr val="FF0000"/>
                </a:solidFill>
              </a:rPr>
              <a:t>Rapport sur la </a:t>
            </a:r>
            <a:r>
              <a:rPr lang="fr-CH" b="1" smtClean="0">
                <a:solidFill>
                  <a:srgbClr val="FF0000"/>
                </a:solidFill>
              </a:rPr>
              <a:t>planification </a:t>
            </a:r>
            <a:br>
              <a:rPr lang="fr-CH" b="1" smtClean="0">
                <a:solidFill>
                  <a:srgbClr val="FF0000"/>
                </a:solidFill>
              </a:rPr>
            </a:br>
            <a:r>
              <a:rPr lang="fr-CH" b="1" smtClean="0">
                <a:solidFill>
                  <a:srgbClr val="FF0000"/>
                </a:solidFill>
              </a:rPr>
              <a:t>des </a:t>
            </a:r>
            <a:r>
              <a:rPr lang="fr-CH" b="1" dirty="0" smtClean="0">
                <a:solidFill>
                  <a:srgbClr val="FF0000"/>
                </a:solidFill>
              </a:rPr>
              <a:t>besoins des </a:t>
            </a:r>
            <a:r>
              <a:rPr lang="fr-CH" b="1" smtClean="0">
                <a:solidFill>
                  <a:srgbClr val="FF0000"/>
                </a:solidFill>
              </a:rPr>
              <a:t>personnes </a:t>
            </a:r>
            <a:br>
              <a:rPr lang="fr-CH" b="1" smtClean="0">
                <a:solidFill>
                  <a:srgbClr val="FF0000"/>
                </a:solidFill>
              </a:rPr>
            </a:br>
            <a:r>
              <a:rPr lang="fr-CH" b="1" smtClean="0">
                <a:solidFill>
                  <a:srgbClr val="FF0000"/>
                </a:solidFill>
              </a:rPr>
              <a:t>en </a:t>
            </a:r>
            <a:r>
              <a:rPr lang="fr-CH" b="1" dirty="0" smtClean="0">
                <a:solidFill>
                  <a:srgbClr val="FF0000"/>
                </a:solidFill>
              </a:rPr>
              <a:t>situation de handicap </a:t>
            </a:r>
            <a:br>
              <a:rPr lang="fr-CH" b="1" dirty="0" smtClean="0">
                <a:solidFill>
                  <a:srgbClr val="FF0000"/>
                </a:solidFill>
              </a:rPr>
            </a:br>
            <a:r>
              <a:rPr lang="fr-CH" b="1" dirty="0" smtClean="0">
                <a:solidFill>
                  <a:srgbClr val="FF0000"/>
                </a:solidFill>
              </a:rPr>
              <a:t>2012-2016</a:t>
            </a:r>
          </a:p>
        </p:txBody>
      </p:sp>
      <p:sp>
        <p:nvSpPr>
          <p:cNvPr id="3075" name="Rectangle 3"/>
          <p:cNvSpPr>
            <a:spLocks noGrp="1" noChangeArrowheads="1"/>
          </p:cNvSpPr>
          <p:nvPr>
            <p:ph type="subTitle" idx="1"/>
          </p:nvPr>
        </p:nvSpPr>
        <p:spPr>
          <a:xfrm>
            <a:off x="755576" y="3933056"/>
            <a:ext cx="7776864" cy="2232248"/>
          </a:xfrm>
        </p:spPr>
        <p:txBody>
          <a:bodyPr/>
          <a:lstStyle/>
          <a:p>
            <a:pPr eaLnBrk="1" hangingPunct="1"/>
            <a:r>
              <a:rPr lang="fr-CH" b="1" dirty="0" smtClean="0"/>
              <a:t>Esther </a:t>
            </a:r>
            <a:r>
              <a:rPr lang="fr-CH" b="1" dirty="0" err="1" smtClean="0"/>
              <a:t>Waeber-Kalbermatten</a:t>
            </a:r>
            <a:endParaRPr lang="fr-CH" b="1" dirty="0" smtClean="0"/>
          </a:p>
          <a:p>
            <a:pPr eaLnBrk="1" hangingPunct="1"/>
            <a:r>
              <a:rPr lang="fr-CH" b="1" dirty="0" smtClean="0"/>
              <a:t>Département de la santé, des affaires sociales </a:t>
            </a:r>
          </a:p>
          <a:p>
            <a:pPr eaLnBrk="1" hangingPunct="1"/>
            <a:r>
              <a:rPr lang="fr-CH" b="1" dirty="0" smtClean="0"/>
              <a:t>et de la culture</a:t>
            </a:r>
            <a:endParaRPr lang="fr-CH" b="1" dirty="0"/>
          </a:p>
          <a:p>
            <a:pPr eaLnBrk="1" hangingPunct="1"/>
            <a:endParaRPr lang="fr-CH" b="1" dirty="0" smtClean="0"/>
          </a:p>
          <a:p>
            <a:pPr eaLnBrk="1" hangingPunct="1"/>
            <a:r>
              <a:rPr lang="fr-CH" sz="1600" b="1" dirty="0" smtClean="0"/>
              <a:t>Conférence de presse du 23 septembre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8579991" cy="523220"/>
          </a:xfrm>
        </p:spPr>
        <p:txBody>
          <a:bodyPr/>
          <a:lstStyle/>
          <a:p>
            <a:r>
              <a:rPr lang="fr-CH" b="1" kern="0" dirty="0" smtClean="0"/>
              <a:t>Impacts financiers de la planification des besoins</a:t>
            </a:r>
            <a:endParaRPr lang="fr-CH" b="1" dirty="0"/>
          </a:p>
        </p:txBody>
      </p:sp>
      <p:sp>
        <p:nvSpPr>
          <p:cNvPr id="3" name="Espace réservé du contenu 2"/>
          <p:cNvSpPr>
            <a:spLocks noGrp="1"/>
          </p:cNvSpPr>
          <p:nvPr>
            <p:ph idx="1"/>
          </p:nvPr>
        </p:nvSpPr>
        <p:spPr>
          <a:xfrm>
            <a:off x="0" y="692696"/>
            <a:ext cx="9252520" cy="5904656"/>
          </a:xfrm>
        </p:spPr>
        <p:txBody>
          <a:bodyPr/>
          <a:lstStyle/>
          <a:p>
            <a:r>
              <a:rPr lang="fr-CH" dirty="0" smtClean="0"/>
              <a:t>Le DSSC et les communes financent les investissements des institutions sur la base de la loi sur l’intégration des personnes handicapées au taux de 75 %. Le solde de 25 % est financé par les institutions. Les intérêts de cette prestation sont financés par le canton et les communes.</a:t>
            </a:r>
          </a:p>
          <a:p>
            <a:r>
              <a:rPr lang="fr-CH" dirty="0" smtClean="0"/>
              <a:t>La mise en œuvre de l’ensemble des projets prévus dans le rapport de planification aboutit, après réajustement de certains devis courant 2013, à une enveloppe de subventions de 36.6 millions de francs.</a:t>
            </a:r>
          </a:p>
          <a:p>
            <a:r>
              <a:rPr lang="fr-CH" dirty="0" smtClean="0"/>
              <a:t>Cette enveloppe intègre :</a:t>
            </a:r>
          </a:p>
          <a:p>
            <a:pPr lvl="1"/>
            <a:r>
              <a:rPr lang="fr-CH" dirty="0" smtClean="0"/>
              <a:t>Le financement des nouveaux projets jugés nécessaires dans le rapport de planification</a:t>
            </a:r>
          </a:p>
          <a:p>
            <a:pPr lvl="1"/>
            <a:r>
              <a:rPr lang="fr-CH" dirty="0" smtClean="0"/>
              <a:t>Le paiement du solde de subvention pour les projets déjà en cours</a:t>
            </a:r>
          </a:p>
          <a:p>
            <a:pPr lvl="1"/>
            <a:r>
              <a:rPr lang="fr-CH" dirty="0" smtClean="0"/>
              <a:t>Le financement du renouvellement des équipements des institutions</a:t>
            </a:r>
          </a:p>
          <a:p>
            <a:endParaRPr lang="fr-CH" dirty="0" smtClean="0"/>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10</a:t>
            </a:fld>
            <a:endParaRPr lang="fr-CH"/>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686800" cy="830997"/>
          </a:xfrm>
        </p:spPr>
        <p:txBody>
          <a:bodyPr/>
          <a:lstStyle/>
          <a:p>
            <a:r>
              <a:rPr lang="fr-CH" b="1" kern="0" dirty="0" smtClean="0"/>
              <a:t>Impacts financiers de la planification des besoins </a:t>
            </a:r>
            <a:r>
              <a:rPr lang="fr-CH" sz="2000" b="1" kern="0" dirty="0" smtClean="0"/>
              <a:t>(suite)</a:t>
            </a:r>
            <a:endParaRPr lang="fr-CH" b="1" dirty="0"/>
          </a:p>
        </p:txBody>
      </p:sp>
      <p:sp>
        <p:nvSpPr>
          <p:cNvPr id="3" name="Espace réservé du contenu 2"/>
          <p:cNvSpPr>
            <a:spLocks noGrp="1"/>
          </p:cNvSpPr>
          <p:nvPr>
            <p:ph idx="1"/>
          </p:nvPr>
        </p:nvSpPr>
        <p:spPr>
          <a:xfrm>
            <a:off x="468313" y="1268760"/>
            <a:ext cx="8424862" cy="5112990"/>
          </a:xfrm>
        </p:spPr>
        <p:txBody>
          <a:bodyPr/>
          <a:lstStyle/>
          <a:p>
            <a:r>
              <a:rPr lang="fr-CH" dirty="0" smtClean="0"/>
              <a:t>Seuls les nouveaux projets annoncés par les institutions dans le cadre de la consultation avant fin novembre 2012 ont été pris en compte.</a:t>
            </a:r>
          </a:p>
          <a:p>
            <a:r>
              <a:rPr lang="fr-CH" dirty="0" smtClean="0"/>
              <a:t>Après cette échéance, plusieurs annonces de projet ont été déposées au SAS:</a:t>
            </a:r>
          </a:p>
          <a:p>
            <a:pPr lvl="1"/>
            <a:r>
              <a:rPr lang="fr-CH" dirty="0" smtClean="0"/>
              <a:t>Un projet de rénovation complet de La Castalie devisé à plusieurs dizaines de millions de francs.</a:t>
            </a:r>
          </a:p>
          <a:p>
            <a:pPr lvl="1"/>
            <a:r>
              <a:rPr lang="fr-CH" dirty="0" smtClean="0"/>
              <a:t>Divers projets d’autres institutions pour un coût total de </a:t>
            </a:r>
            <a:r>
              <a:rPr lang="fr-CH" dirty="0"/>
              <a:t/>
            </a:r>
            <a:br>
              <a:rPr lang="fr-CH" dirty="0"/>
            </a:br>
            <a:r>
              <a:rPr lang="fr-CH" dirty="0" smtClean="0"/>
              <a:t>1 million de francs.</a:t>
            </a:r>
          </a:p>
          <a:p>
            <a:r>
              <a:rPr lang="fr-CH" b="1" dirty="0" smtClean="0"/>
              <a:t>Ces projets n’ont pas pu être pris en compte dans la planification financière de l’Etat</a:t>
            </a:r>
          </a:p>
          <a:p>
            <a:pPr marL="0" indent="0">
              <a:buNone/>
            </a:pPr>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11</a:t>
            </a:fld>
            <a:endParaRPr lang="fr-CH"/>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1412776"/>
            <a:ext cx="8424862" cy="4968974"/>
          </a:xfrm>
        </p:spPr>
        <p:txBody>
          <a:bodyPr/>
          <a:lstStyle/>
          <a:p>
            <a:r>
              <a:rPr lang="fr-CH" dirty="0" smtClean="0"/>
              <a:t>Le rapport de planification proposait un échelonnement du financement des projets sur la période 2013-2017.</a:t>
            </a:r>
          </a:p>
          <a:p>
            <a:endParaRPr lang="fr-CH" dirty="0" smtClean="0"/>
          </a:p>
          <a:p>
            <a:r>
              <a:rPr lang="fr-CH" dirty="0" smtClean="0"/>
              <a:t>Cependant, la mise en œuvre de la planification des besoins doit pouvoir s’inscrire dans le cadre de la planification financière globale de l’Etat du Valais qui est soumise au double frein aux dépenses et à l’endettement.</a:t>
            </a:r>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12</a:t>
            </a:fld>
            <a:endParaRPr lang="fr-CH"/>
          </a:p>
        </p:txBody>
      </p:sp>
      <p:sp>
        <p:nvSpPr>
          <p:cNvPr id="7" name="Titre 1"/>
          <p:cNvSpPr>
            <a:spLocks noGrp="1"/>
          </p:cNvSpPr>
          <p:nvPr>
            <p:ph type="title"/>
          </p:nvPr>
        </p:nvSpPr>
        <p:spPr>
          <a:xfrm>
            <a:off x="251520" y="227249"/>
            <a:ext cx="8892480" cy="1384995"/>
          </a:xfrm>
        </p:spPr>
        <p:txBody>
          <a:bodyPr/>
          <a:lstStyle/>
          <a:p>
            <a:r>
              <a:rPr lang="fr-CH" b="1" dirty="0" smtClean="0"/>
              <a:t>Planification des besoins et Planification financière de l’Etat </a:t>
            </a:r>
            <a:br>
              <a:rPr lang="fr-CH" b="1" dirty="0" smtClean="0"/>
            </a:br>
            <a:endParaRPr lang="fr-CH"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52227"/>
            <a:ext cx="8892480" cy="1384995"/>
          </a:xfrm>
        </p:spPr>
        <p:txBody>
          <a:bodyPr/>
          <a:lstStyle/>
          <a:p>
            <a:r>
              <a:rPr lang="fr-CH" b="1" dirty="0" smtClean="0"/>
              <a:t>Planification des besoins et Planification financière de l’Etat (suite) </a:t>
            </a:r>
            <a:br>
              <a:rPr lang="fr-CH" b="1" dirty="0" smtClean="0"/>
            </a:br>
            <a:endParaRPr lang="fr-CH" b="1"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13</a:t>
            </a:fld>
            <a:endParaRPr lang="fr-CH"/>
          </a:p>
        </p:txBody>
      </p:sp>
      <p:graphicFrame>
        <p:nvGraphicFramePr>
          <p:cNvPr id="7" name="Tableau 6"/>
          <p:cNvGraphicFramePr>
            <a:graphicFrameLocks noGrp="1"/>
          </p:cNvGraphicFramePr>
          <p:nvPr>
            <p:extLst>
              <p:ext uri="{D42A27DB-BD31-4B8C-83A1-F6EECF244321}">
                <p14:modId xmlns:p14="http://schemas.microsoft.com/office/powerpoint/2010/main" val="2332995724"/>
              </p:ext>
            </p:extLst>
          </p:nvPr>
        </p:nvGraphicFramePr>
        <p:xfrm>
          <a:off x="395536" y="4093569"/>
          <a:ext cx="8352928" cy="2071735"/>
        </p:xfrm>
        <a:graphic>
          <a:graphicData uri="http://schemas.openxmlformats.org/drawingml/2006/table">
            <a:tbl>
              <a:tblPr/>
              <a:tblGrid>
                <a:gridCol w="5435893"/>
                <a:gridCol w="2022180"/>
                <a:gridCol w="894855"/>
              </a:tblGrid>
              <a:tr h="648072">
                <a:tc>
                  <a:txBody>
                    <a:bodyPr/>
                    <a:lstStyle/>
                    <a:p>
                      <a:pPr algn="l" fontAlgn="b"/>
                      <a:r>
                        <a:rPr lang="fr-CH" sz="1600" b="1"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H" sz="1600" b="1" i="0" u="none" strike="noStrike" dirty="0" smtClean="0">
                          <a:solidFill>
                            <a:srgbClr val="333333"/>
                          </a:solidFill>
                          <a:effectLst/>
                          <a:latin typeface="Calibri"/>
                        </a:rPr>
                        <a:t>Montant brut</a:t>
                      </a:r>
                    </a:p>
                    <a:p>
                      <a:pPr algn="ctr" fontAlgn="b"/>
                      <a:r>
                        <a:rPr lang="fr-CH" sz="1400" b="0" i="0" u="none" strike="noStrike" dirty="0" smtClean="0">
                          <a:solidFill>
                            <a:srgbClr val="000000"/>
                          </a:solidFill>
                          <a:effectLst/>
                          <a:latin typeface="Calibri"/>
                        </a:rPr>
                        <a:t>(en millions de francs)</a:t>
                      </a:r>
                      <a:endParaRPr lang="fr-CH" sz="14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H" sz="1600" b="1" i="0" u="none" strike="noStrike" dirty="0">
                          <a:solidFill>
                            <a:srgbClr val="000000"/>
                          </a:solidFill>
                          <a:effectLst/>
                          <a:latin typeface="Calibri"/>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0040">
                <a:tc>
                  <a:txBody>
                    <a:bodyPr/>
                    <a:lstStyle/>
                    <a:p>
                      <a:pPr algn="l" fontAlgn="b"/>
                      <a:r>
                        <a:rPr lang="fr-CH" sz="2000" b="0" i="0" u="none" strike="noStrike" dirty="0">
                          <a:solidFill>
                            <a:srgbClr val="000000"/>
                          </a:solidFill>
                          <a:effectLst/>
                          <a:latin typeface="Calibri"/>
                        </a:rPr>
                        <a:t>Planifié sur la </a:t>
                      </a:r>
                      <a:r>
                        <a:rPr lang="fr-CH" sz="2000" b="0" i="0" u="none" strike="noStrike" dirty="0" smtClean="0">
                          <a:solidFill>
                            <a:srgbClr val="000000"/>
                          </a:solidFill>
                          <a:effectLst/>
                          <a:latin typeface="Calibri"/>
                        </a:rPr>
                        <a:t>période </a:t>
                      </a:r>
                      <a:r>
                        <a:rPr lang="fr-CH" sz="2000" b="0" i="0" u="none" strike="noStrike" dirty="0">
                          <a:solidFill>
                            <a:srgbClr val="000000"/>
                          </a:solidFill>
                          <a:effectLst/>
                          <a:latin typeface="Calibri"/>
                        </a:rPr>
                        <a:t>2014-2017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fr-CH" sz="2000" b="0" i="0" u="none" strike="noStrike" dirty="0">
                          <a:solidFill>
                            <a:srgbClr val="000000"/>
                          </a:solidFill>
                          <a:effectLst/>
                          <a:latin typeface="Calibri"/>
                        </a:rPr>
                        <a:t>21.55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fr-CH" sz="2000" b="0" i="0" u="none" strike="noStrike" dirty="0">
                          <a:solidFill>
                            <a:srgbClr val="000000"/>
                          </a:solidFill>
                          <a:effectLst/>
                          <a:latin typeface="Calibri"/>
                        </a:rPr>
                        <a:t>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86744">
                <a:tc>
                  <a:txBody>
                    <a:bodyPr/>
                    <a:lstStyle/>
                    <a:p>
                      <a:pPr algn="l" fontAlgn="b"/>
                      <a:r>
                        <a:rPr lang="fr-CH" sz="2000" b="0" i="0" u="none" strike="noStrike" dirty="0" smtClean="0">
                          <a:solidFill>
                            <a:srgbClr val="000000"/>
                          </a:solidFill>
                          <a:effectLst/>
                          <a:latin typeface="Calibri"/>
                        </a:rPr>
                        <a:t>Reporté </a:t>
                      </a:r>
                      <a:r>
                        <a:rPr lang="fr-CH" sz="2000" b="0" i="0" u="none" strike="noStrike" dirty="0">
                          <a:solidFill>
                            <a:srgbClr val="000000"/>
                          </a:solidFill>
                          <a:effectLst/>
                          <a:latin typeface="Calibri"/>
                        </a:rPr>
                        <a:t>après 2017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fr-CH" sz="2000" b="0" i="0" u="none" strike="noStrike" dirty="0">
                          <a:solidFill>
                            <a:srgbClr val="000000"/>
                          </a:solidFill>
                          <a:effectLst/>
                          <a:latin typeface="Calibri"/>
                        </a:rPr>
                        <a:t>15.03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fr-CH" sz="2000" b="0" i="0" u="none" strike="noStrike">
                          <a:solidFill>
                            <a:srgbClr val="000000"/>
                          </a:solidFill>
                          <a:effectLst/>
                          <a:latin typeface="Calibri"/>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749298">
                <a:tc>
                  <a:txBody>
                    <a:bodyPr/>
                    <a:lstStyle/>
                    <a:p>
                      <a:pPr algn="l" fontAlgn="b"/>
                      <a:r>
                        <a:rPr lang="fr-CH" sz="2000" b="0" i="0" u="none" strike="noStrike" dirty="0">
                          <a:solidFill>
                            <a:srgbClr val="000000"/>
                          </a:solidFill>
                          <a:effectLst/>
                          <a:latin typeface="Calibri"/>
                        </a:rPr>
                        <a:t>Enveloppe </a:t>
                      </a:r>
                      <a:r>
                        <a:rPr lang="fr-CH" sz="2000" b="0" i="0" u="none" strike="noStrike" dirty="0" smtClean="0">
                          <a:solidFill>
                            <a:srgbClr val="000000"/>
                          </a:solidFill>
                          <a:effectLst/>
                          <a:latin typeface="Calibri"/>
                        </a:rPr>
                        <a:t>nécessaire </a:t>
                      </a:r>
                      <a:r>
                        <a:rPr lang="fr-CH" sz="2000" b="0" i="0" u="none" strike="noStrike" dirty="0">
                          <a:solidFill>
                            <a:srgbClr val="000000"/>
                          </a:solidFill>
                          <a:effectLst/>
                          <a:latin typeface="Calibri"/>
                        </a:rPr>
                        <a:t>à la mise en œuvre de la planification des besoins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H" sz="2000" b="1" i="0" u="none" strike="noStrike" dirty="0">
                          <a:solidFill>
                            <a:srgbClr val="000000"/>
                          </a:solidFill>
                          <a:effectLst/>
                          <a:latin typeface="Calibri"/>
                        </a:rPr>
                        <a:t>36.58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H" sz="20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Espace réservé du contenu 2"/>
          <p:cNvSpPr>
            <a:spLocks noGrp="1"/>
          </p:cNvSpPr>
          <p:nvPr>
            <p:ph idx="1"/>
          </p:nvPr>
        </p:nvSpPr>
        <p:spPr>
          <a:xfrm>
            <a:off x="323528" y="1268760"/>
            <a:ext cx="8820471" cy="2952328"/>
          </a:xfrm>
        </p:spPr>
        <p:txBody>
          <a:bodyPr/>
          <a:lstStyle/>
          <a:p>
            <a:r>
              <a:rPr lang="fr-CH" dirty="0"/>
              <a:t>F</a:t>
            </a:r>
            <a:r>
              <a:rPr lang="fr-CH" dirty="0" smtClean="0"/>
              <a:t>rein aux dépenses et à l’endettement.</a:t>
            </a:r>
          </a:p>
          <a:p>
            <a:r>
              <a:rPr lang="fr-CH" dirty="0" smtClean="0"/>
              <a:t>Cette contrainte n’a pas permis de planifier le financement de tous les projets prévus dans les limites de la période 2013-2017.</a:t>
            </a:r>
          </a:p>
          <a:p>
            <a:pPr lvl="1"/>
            <a:r>
              <a:rPr lang="fr-CH" dirty="0" smtClean="0"/>
              <a:t>L’impact financier global a du être retardé d’une année.</a:t>
            </a:r>
          </a:p>
          <a:p>
            <a:pPr lvl="1"/>
            <a:r>
              <a:rPr lang="fr-CH" dirty="0" smtClean="0"/>
              <a:t>Seule une partie des coûts a pu être planifiée sur la période 2014-2017.</a:t>
            </a:r>
          </a:p>
          <a:p>
            <a:endParaRPr lang="fr-CH"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0528" y="4077072"/>
            <a:ext cx="9143999" cy="2304678"/>
          </a:xfrm>
        </p:spPr>
        <p:txBody>
          <a:bodyPr/>
          <a:lstStyle/>
          <a:p>
            <a:pPr lvl="1"/>
            <a:r>
              <a:rPr lang="fr-CH" dirty="0" smtClean="0"/>
              <a:t>Sur la période 2014-2017, seul 41% du budget a pu être alloué au financement des projets nouveaux prévus dans le rapport de planification 2012-2016.</a:t>
            </a:r>
          </a:p>
          <a:p>
            <a:pPr lvl="1"/>
            <a:r>
              <a:rPr lang="fr-CH" dirty="0" smtClean="0"/>
              <a:t>Sur les 15 millions de francs reportés après 2017:</a:t>
            </a:r>
          </a:p>
          <a:p>
            <a:pPr marL="992188" lvl="3" indent="-271463"/>
            <a:r>
              <a:rPr lang="fr-CH" dirty="0" smtClean="0"/>
              <a:t>12.5 millions concernent le financement de projets annoncés dans le rapport de planification</a:t>
            </a:r>
          </a:p>
          <a:p>
            <a:pPr marL="992188" lvl="3" indent="-271463"/>
            <a:r>
              <a:rPr lang="fr-CH" dirty="0" smtClean="0"/>
              <a:t>2.5 millions concernent le financement du solde de projets datant d’avant 2014</a:t>
            </a:r>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14</a:t>
            </a:fld>
            <a:endParaRPr lang="fr-CH"/>
          </a:p>
        </p:txBody>
      </p:sp>
      <p:sp>
        <p:nvSpPr>
          <p:cNvPr id="7" name="Titre 1"/>
          <p:cNvSpPr>
            <a:spLocks noGrp="1"/>
          </p:cNvSpPr>
          <p:nvPr>
            <p:ph type="title"/>
          </p:nvPr>
        </p:nvSpPr>
        <p:spPr>
          <a:xfrm>
            <a:off x="107504" y="83233"/>
            <a:ext cx="9036496" cy="1384995"/>
          </a:xfrm>
        </p:spPr>
        <p:txBody>
          <a:bodyPr/>
          <a:lstStyle/>
          <a:p>
            <a:r>
              <a:rPr lang="fr-CH" b="1" dirty="0" smtClean="0"/>
              <a:t>Planification des besoins et Planification financière de l’Etat (suite)</a:t>
            </a:r>
            <a:br>
              <a:rPr lang="fr-CH" b="1" dirty="0" smtClean="0"/>
            </a:br>
            <a:endParaRPr lang="fr-CH" b="1" dirty="0"/>
          </a:p>
        </p:txBody>
      </p:sp>
      <p:sp>
        <p:nvSpPr>
          <p:cNvPr id="6" name="Rectangle 5"/>
          <p:cNvSpPr/>
          <p:nvPr/>
        </p:nvSpPr>
        <p:spPr>
          <a:xfrm>
            <a:off x="467062" y="1026583"/>
            <a:ext cx="7640872" cy="307777"/>
          </a:xfrm>
          <a:prstGeom prst="rect">
            <a:avLst/>
          </a:prstGeom>
        </p:spPr>
        <p:txBody>
          <a:bodyPr wrap="square">
            <a:spAutoFit/>
          </a:bodyPr>
          <a:lstStyle/>
          <a:p>
            <a:r>
              <a:rPr lang="fr-CH" sz="1400" b="1" i="1" dirty="0" smtClean="0"/>
              <a:t>Répartition des </a:t>
            </a:r>
            <a:r>
              <a:rPr lang="fr-CH" sz="1400" b="1" i="1" dirty="0" smtClean="0">
                <a:solidFill>
                  <a:srgbClr val="333333"/>
                </a:solidFill>
              </a:rPr>
              <a:t>subventions brutes entre projets </a:t>
            </a:r>
            <a:r>
              <a:rPr lang="fr-CH" sz="1400" b="1" i="1" dirty="0" smtClean="0"/>
              <a:t>nouveaux et projets lancés avant 2014</a:t>
            </a:r>
            <a:endParaRPr lang="fr-CH" sz="1400" b="1" i="1" dirty="0"/>
          </a:p>
        </p:txBody>
      </p:sp>
      <p:graphicFrame>
        <p:nvGraphicFramePr>
          <p:cNvPr id="8" name="Tableau 7"/>
          <p:cNvGraphicFramePr>
            <a:graphicFrameLocks noGrp="1"/>
          </p:cNvGraphicFramePr>
          <p:nvPr>
            <p:extLst>
              <p:ext uri="{D42A27DB-BD31-4B8C-83A1-F6EECF244321}">
                <p14:modId xmlns:p14="http://schemas.microsoft.com/office/powerpoint/2010/main" val="2679544074"/>
              </p:ext>
            </p:extLst>
          </p:nvPr>
        </p:nvGraphicFramePr>
        <p:xfrm>
          <a:off x="465668" y="1367658"/>
          <a:ext cx="8068729" cy="2565398"/>
        </p:xfrm>
        <a:graphic>
          <a:graphicData uri="http://schemas.openxmlformats.org/drawingml/2006/table">
            <a:tbl>
              <a:tblPr/>
              <a:tblGrid>
                <a:gridCol w="2174050"/>
                <a:gridCol w="842097"/>
                <a:gridCol w="842097"/>
                <a:gridCol w="842097"/>
                <a:gridCol w="842097"/>
                <a:gridCol w="842097"/>
                <a:gridCol w="939130"/>
                <a:gridCol w="745064"/>
              </a:tblGrid>
              <a:tr h="710809">
                <a:tc>
                  <a:txBody>
                    <a:bodyPr/>
                    <a:lstStyle/>
                    <a:p>
                      <a:pPr algn="l" fontAlgn="b"/>
                      <a:r>
                        <a:rPr lang="fr-CH" sz="1200" b="0" i="1" u="none" strike="noStrike" dirty="0">
                          <a:solidFill>
                            <a:srgbClr val="000000"/>
                          </a:solidFill>
                          <a:effectLst/>
                          <a:latin typeface="Calibri"/>
                        </a:rPr>
                        <a:t>(montants en millions de francs)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H" sz="1600" b="1" i="1" u="none" strike="noStrike" dirty="0">
                          <a:solidFill>
                            <a:srgbClr val="000000"/>
                          </a:solidFill>
                          <a:effectLst/>
                          <a:latin typeface="Calibri"/>
                        </a:rPr>
                        <a:t>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fr-CH" sz="1600" b="1" i="0" u="none" strike="noStrike" dirty="0">
                          <a:solidFill>
                            <a:srgbClr val="000000"/>
                          </a:solidFill>
                          <a:effectLst/>
                          <a:latin typeface="Calibri"/>
                        </a:rPr>
                        <a:t>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H" sz="1600" b="1" i="0" u="none" strike="noStrike" dirty="0">
                          <a:solidFill>
                            <a:srgbClr val="000000"/>
                          </a:solidFill>
                          <a:effectLst/>
                          <a:latin typeface="Calibri"/>
                        </a:rPr>
                        <a:t>2015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H" sz="1600" b="1" i="0" u="none" strike="noStrike" dirty="0">
                          <a:solidFill>
                            <a:srgbClr val="000000"/>
                          </a:solidFill>
                          <a:effectLst/>
                          <a:latin typeface="Calibri"/>
                        </a:rPr>
                        <a:t>2016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H" sz="1600" b="1" i="0" u="none" strike="noStrike" dirty="0">
                          <a:solidFill>
                            <a:srgbClr val="000000"/>
                          </a:solidFill>
                          <a:effectLst/>
                          <a:latin typeface="Calibri"/>
                        </a:rPr>
                        <a:t>2017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CH" sz="1600" b="1" i="0" u="none" strike="noStrike" dirty="0">
                          <a:solidFill>
                            <a:srgbClr val="000000"/>
                          </a:solidFill>
                          <a:effectLst/>
                          <a:latin typeface="Calibri"/>
                        </a:rPr>
                        <a:t>Total 2014-2017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fr-CH" sz="1600" b="0" i="1" u="none" strike="noStrike" dirty="0">
                          <a:solidFill>
                            <a:srgbClr val="000000"/>
                          </a:solidFill>
                          <a:effectLst/>
                          <a:latin typeface="Calibri"/>
                        </a:rPr>
                        <a:t>Reporté après 2017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2753">
                <a:tc>
                  <a:txBody>
                    <a:bodyPr/>
                    <a:lstStyle/>
                    <a:p>
                      <a:pPr algn="l" fontAlgn="ctr"/>
                      <a:r>
                        <a:rPr lang="fr-CH" sz="1600" b="0" i="0" u="none" strike="noStrike" dirty="0">
                          <a:solidFill>
                            <a:srgbClr val="000000"/>
                          </a:solidFill>
                          <a:effectLst/>
                          <a:latin typeface="Calibri"/>
                        </a:rPr>
                        <a:t>Nouveaux projets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CH" sz="1600" b="0" i="1" u="none" strike="noStrike" dirty="0">
                          <a:solidFill>
                            <a:srgbClr val="000000"/>
                          </a:solidFill>
                          <a:effectLst/>
                          <a:latin typeface="Calibri"/>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r" fontAlgn="ctr"/>
                      <a:r>
                        <a:rPr lang="fr-CH" sz="1600" b="0" i="0" u="none" strike="noStrike" dirty="0">
                          <a:solidFill>
                            <a:srgbClr val="000000"/>
                          </a:solidFill>
                          <a:effectLst/>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CH" sz="1600" b="0" i="0" u="none" strike="noStrike" dirty="0">
                          <a:solidFill>
                            <a:srgbClr val="000000"/>
                          </a:solidFill>
                          <a:effectLst/>
                          <a:latin typeface="Calibri"/>
                        </a:rPr>
                        <a:t>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CH" sz="1600" b="0" i="0" u="none" strike="noStrike" dirty="0">
                          <a:solidFill>
                            <a:srgbClr val="000000"/>
                          </a:solidFill>
                          <a:effectLst/>
                          <a:latin typeface="Calibri"/>
                        </a:rPr>
                        <a:t>2.62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CH" sz="1600" b="0" i="0" u="none" strike="noStrike" dirty="0">
                          <a:solidFill>
                            <a:srgbClr val="000000"/>
                          </a:solidFill>
                          <a:effectLst/>
                          <a:latin typeface="Calibri"/>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fr-CH" sz="1600" b="0" i="0" u="none" strike="noStrike" dirty="0">
                          <a:solidFill>
                            <a:srgbClr val="000000"/>
                          </a:solidFill>
                          <a:effectLst/>
                          <a:latin typeface="Calibri"/>
                        </a:rPr>
                        <a:t>8.86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r" fontAlgn="ctr"/>
                      <a:r>
                        <a:rPr lang="fr-CH" sz="1600" b="0" i="1" u="none" strike="noStrike" dirty="0">
                          <a:solidFill>
                            <a:srgbClr val="000000"/>
                          </a:solidFill>
                          <a:effectLst/>
                          <a:latin typeface="Calibri"/>
                        </a:rPr>
                        <a:t>12.53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524934">
                <a:tc>
                  <a:txBody>
                    <a:bodyPr/>
                    <a:lstStyle/>
                    <a:p>
                      <a:pPr algn="l" fontAlgn="ctr"/>
                      <a:r>
                        <a:rPr lang="fr-CH" sz="1600" b="0" i="0" u="none" strike="noStrike" dirty="0">
                          <a:solidFill>
                            <a:srgbClr val="000000"/>
                          </a:solidFill>
                          <a:effectLst/>
                          <a:latin typeface="Calibri"/>
                        </a:rPr>
                        <a:t>Projets antérieurs au rapport de planification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0" i="1" u="none" strike="noStrike">
                          <a:solidFill>
                            <a:srgbClr val="000000"/>
                          </a:solidFill>
                          <a:effectLst/>
                          <a:latin typeface="Calibri"/>
                        </a:rPr>
                        <a:t>4.85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fr-CH" sz="1600" b="0" i="0" u="none" strike="noStrike" dirty="0">
                          <a:solidFill>
                            <a:srgbClr val="000000"/>
                          </a:solidFill>
                          <a:effectLst/>
                          <a:latin typeface="Calibri"/>
                        </a:rPr>
                        <a:t>2.61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0" i="0" u="none" strike="noStrike" dirty="0">
                          <a:solidFill>
                            <a:srgbClr val="000000"/>
                          </a:solidFill>
                          <a:effectLst/>
                          <a:latin typeface="Calibri"/>
                        </a:rPr>
                        <a:t>3.82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0" i="0" u="none" strike="noStrike" dirty="0">
                          <a:solidFill>
                            <a:srgbClr val="000000"/>
                          </a:solidFill>
                          <a:effectLst/>
                          <a:latin typeface="Calibri"/>
                        </a:rPr>
                        <a:t>3.03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0" i="0" u="none" strike="noStrike" dirty="0">
                          <a:solidFill>
                            <a:srgbClr val="000000"/>
                          </a:solidFill>
                          <a:effectLst/>
                          <a:latin typeface="Calibri"/>
                        </a:rPr>
                        <a:t>3.23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0" i="0" u="none" strike="noStrike" dirty="0">
                          <a:solidFill>
                            <a:srgbClr val="000000"/>
                          </a:solidFill>
                          <a:effectLst/>
                          <a:latin typeface="Calibri"/>
                        </a:rPr>
                        <a:t>12.69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fr-CH" sz="1600" b="0" i="1" u="none" strike="noStrike" dirty="0">
                          <a:solidFill>
                            <a:srgbClr val="000000"/>
                          </a:solidFill>
                          <a:effectLst/>
                          <a:latin typeface="Calibri"/>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334498">
                <a:tc>
                  <a:txBody>
                    <a:bodyPr/>
                    <a:lstStyle/>
                    <a:p>
                      <a:pPr algn="l" fontAlgn="ctr"/>
                      <a:r>
                        <a:rPr lang="fr-CH" sz="1600" b="1" i="0" u="none" strike="noStrike">
                          <a:solidFill>
                            <a:srgbClr val="000000"/>
                          </a:solidFill>
                          <a:effectLst/>
                          <a:latin typeface="Calibri"/>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1" i="1" u="none" strike="noStrike">
                          <a:solidFill>
                            <a:srgbClr val="000000"/>
                          </a:solidFill>
                          <a:effectLst/>
                          <a:latin typeface="Calibri"/>
                        </a:rPr>
                        <a:t>4.85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ctr"/>
                      <a:r>
                        <a:rPr lang="fr-CH" sz="1600" b="1" i="0" u="none" strike="noStrike">
                          <a:solidFill>
                            <a:srgbClr val="000000"/>
                          </a:solidFill>
                          <a:effectLst/>
                          <a:latin typeface="Calibri"/>
                        </a:rPr>
                        <a:t>4.61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1" i="0" u="none" strike="noStrike">
                          <a:solidFill>
                            <a:srgbClr val="000000"/>
                          </a:solidFill>
                          <a:effectLst/>
                          <a:latin typeface="Calibri"/>
                        </a:rPr>
                        <a:t>5.64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1" i="0" u="none" strike="noStrike">
                          <a:solidFill>
                            <a:srgbClr val="000000"/>
                          </a:solidFill>
                          <a:effectLst/>
                          <a:latin typeface="Calibri"/>
                        </a:rPr>
                        <a:t>5.65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1" i="0" u="none" strike="noStrike" dirty="0">
                          <a:solidFill>
                            <a:srgbClr val="000000"/>
                          </a:solidFill>
                          <a:effectLst/>
                          <a:latin typeface="Calibri"/>
                        </a:rPr>
                        <a:t>5.65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r-CH" sz="1600" b="1" i="0" u="none" strike="noStrike" dirty="0">
                          <a:solidFill>
                            <a:srgbClr val="000000"/>
                          </a:solidFill>
                          <a:effectLst/>
                          <a:latin typeface="Calibri"/>
                        </a:rPr>
                        <a:t>21.55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fr-CH" sz="1600" b="1" i="1" u="none" strike="noStrike" dirty="0">
                          <a:solidFill>
                            <a:srgbClr val="000000"/>
                          </a:solidFill>
                          <a:effectLst/>
                          <a:latin typeface="Calibri"/>
                        </a:rPr>
                        <a:t>15.03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2168">
                <a:tc>
                  <a:txBody>
                    <a:bodyPr/>
                    <a:lstStyle/>
                    <a:p>
                      <a:pPr algn="l" fontAlgn="ctr"/>
                      <a:r>
                        <a:rPr lang="fr-CH" sz="1600" b="0" i="0" u="none" strike="noStrike" dirty="0">
                          <a:solidFill>
                            <a:srgbClr val="000000"/>
                          </a:solidFill>
                          <a:effectLst/>
                          <a:latin typeface="Calibri"/>
                        </a:rPr>
                        <a:t>Part du budget allouée aux nouveaux projets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H" sz="1600" b="0" i="1"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fr-CH" sz="1600" b="0" i="0" u="none" strike="noStrike" dirty="0">
                          <a:solidFill>
                            <a:srgbClr val="000000"/>
                          </a:solidFill>
                          <a:effectLst/>
                          <a:latin typeface="Calibri"/>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H" sz="1600" b="0" i="0" u="none" strike="noStrike">
                          <a:solidFill>
                            <a:srgbClr val="000000"/>
                          </a:solidFill>
                          <a:effectLst/>
                          <a:latin typeface="Calibri"/>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H" sz="1600" b="0" i="0" u="none" strike="noStrike">
                          <a:solidFill>
                            <a:srgbClr val="000000"/>
                          </a:solidFill>
                          <a:effectLst/>
                          <a:latin typeface="Calibri"/>
                        </a:rPr>
                        <a:t>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H" sz="1600" b="0" i="0" u="none" strike="noStrike">
                          <a:solidFill>
                            <a:srgbClr val="000000"/>
                          </a:solidFill>
                          <a:effectLst/>
                          <a:latin typeface="Calibri"/>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CH" sz="1600" b="1" i="0" u="none" strike="noStrike" dirty="0">
                          <a:solidFill>
                            <a:srgbClr val="000000"/>
                          </a:solidFill>
                          <a:effectLst/>
                          <a:latin typeface="Calibri"/>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fr-CH" sz="1600" b="0" i="1" u="none" strike="noStrike" dirty="0">
                          <a:solidFill>
                            <a:srgbClr val="000000"/>
                          </a:solidFill>
                          <a:effectLst/>
                          <a:latin typeface="Calibri"/>
                        </a:rPr>
                        <a:t>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Constats</a:t>
            </a:r>
            <a:endParaRPr lang="fr-CH" b="1" dirty="0"/>
          </a:p>
        </p:txBody>
      </p:sp>
      <p:sp>
        <p:nvSpPr>
          <p:cNvPr id="3" name="Espace réservé du contenu 2"/>
          <p:cNvSpPr>
            <a:spLocks noGrp="1"/>
          </p:cNvSpPr>
          <p:nvPr>
            <p:ph idx="1"/>
          </p:nvPr>
        </p:nvSpPr>
        <p:spPr>
          <a:xfrm>
            <a:off x="467544" y="1052736"/>
            <a:ext cx="8424862" cy="5399806"/>
          </a:xfrm>
        </p:spPr>
        <p:txBody>
          <a:bodyPr/>
          <a:lstStyle/>
          <a:p>
            <a:r>
              <a:rPr lang="fr-CH" dirty="0" smtClean="0"/>
              <a:t>Les moyens budgétaires disponibles ces prochaines années ne seront certainement pas suffisants pour couvrir les besoins nécessaires en infrastructures destinées à la prise en charge des personnes en situation de handicap.</a:t>
            </a:r>
          </a:p>
          <a:p>
            <a:pPr marL="0" indent="0">
              <a:buNone/>
            </a:pPr>
            <a:endParaRPr lang="fr-CH" dirty="0" smtClean="0"/>
          </a:p>
          <a:p>
            <a:r>
              <a:rPr lang="fr-CH" dirty="0" smtClean="0"/>
              <a:t>Risques :</a:t>
            </a:r>
          </a:p>
          <a:p>
            <a:pPr lvl="1"/>
            <a:r>
              <a:rPr lang="fr-CH" dirty="0" smtClean="0"/>
              <a:t>Certains projets annoncés devront être reportés de plusieurs années voire même être abandonnés.</a:t>
            </a:r>
          </a:p>
          <a:p>
            <a:pPr lvl="1"/>
            <a:r>
              <a:rPr lang="fr-CH" dirty="0" smtClean="0"/>
              <a:t>La situation actuelle où une part importante des budgets annuels est consacrée au financement des soldes de subventions de projets terminés depuis plusieurs années risque de perdurer.</a:t>
            </a:r>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15</a:t>
            </a:fld>
            <a:endParaRPr lang="fr-CH"/>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Constats</a:t>
            </a:r>
            <a:endParaRPr lang="fr-CH" b="1" dirty="0"/>
          </a:p>
        </p:txBody>
      </p:sp>
      <p:sp>
        <p:nvSpPr>
          <p:cNvPr id="3" name="Espace réservé du contenu 2"/>
          <p:cNvSpPr>
            <a:spLocks noGrp="1"/>
          </p:cNvSpPr>
          <p:nvPr>
            <p:ph idx="1"/>
          </p:nvPr>
        </p:nvSpPr>
        <p:spPr>
          <a:xfrm>
            <a:off x="467544" y="1125538"/>
            <a:ext cx="8425631" cy="4103662"/>
          </a:xfrm>
        </p:spPr>
        <p:txBody>
          <a:bodyPr/>
          <a:lstStyle/>
          <a:p>
            <a:r>
              <a:rPr lang="fr-CH" dirty="0" smtClean="0"/>
              <a:t>Risques (suite) :</a:t>
            </a:r>
          </a:p>
          <a:p>
            <a:pPr marL="0" indent="0">
              <a:buNone/>
            </a:pPr>
            <a:endParaRPr lang="fr-CH" dirty="0" smtClean="0"/>
          </a:p>
          <a:p>
            <a:pPr lvl="1"/>
            <a:r>
              <a:rPr lang="fr-CH" dirty="0" smtClean="0"/>
              <a:t>Cette situation limitera les possibilités de financer les nouveaux besoins d’hébergement et d’occupation qui seront mis en évidence dans les prochaines années</a:t>
            </a:r>
          </a:p>
          <a:p>
            <a:pPr lvl="1"/>
            <a:endParaRPr lang="fr-CH" dirty="0" smtClean="0"/>
          </a:p>
          <a:p>
            <a:pPr lvl="1"/>
            <a:r>
              <a:rPr lang="fr-CH" dirty="0" smtClean="0"/>
              <a:t>Difficulté dans un proche avenir pour l’Etat d’assumer sa responsabilité d’offrir des places correspondant aux besoins des personnes handicapées.</a:t>
            </a:r>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16</a:t>
            </a:fld>
            <a:endParaRPr lang="fr-CH"/>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37538"/>
            <a:ext cx="8435975" cy="954107"/>
          </a:xfrm>
        </p:spPr>
        <p:txBody>
          <a:bodyPr/>
          <a:lstStyle/>
          <a:p>
            <a:r>
              <a:rPr lang="fr-CH" b="1" dirty="0" smtClean="0"/>
              <a:t>Mesures, plan d’action du Département</a:t>
            </a:r>
            <a:br>
              <a:rPr lang="fr-CH" b="1" dirty="0" smtClean="0"/>
            </a:br>
            <a:endParaRPr lang="fr-CH" b="1" dirty="0"/>
          </a:p>
        </p:txBody>
      </p:sp>
      <p:sp>
        <p:nvSpPr>
          <p:cNvPr id="3" name="Espace réservé du contenu 2"/>
          <p:cNvSpPr>
            <a:spLocks noGrp="1"/>
          </p:cNvSpPr>
          <p:nvPr>
            <p:ph idx="1"/>
          </p:nvPr>
        </p:nvSpPr>
        <p:spPr>
          <a:xfrm>
            <a:off x="467544" y="1052736"/>
            <a:ext cx="8424862" cy="4104456"/>
          </a:xfrm>
        </p:spPr>
        <p:txBody>
          <a:bodyPr/>
          <a:lstStyle/>
          <a:p>
            <a:pPr>
              <a:spcAft>
                <a:spcPts val="1200"/>
              </a:spcAft>
            </a:pPr>
            <a:r>
              <a:rPr lang="fr-CH" dirty="0"/>
              <a:t>Répondre aux besoins les plus pressants et étalement des autres projets au-delà de 2020</a:t>
            </a:r>
          </a:p>
          <a:p>
            <a:pPr>
              <a:spcAft>
                <a:spcPts val="1200"/>
              </a:spcAft>
            </a:pPr>
            <a:r>
              <a:rPr lang="fr-CH" dirty="0" smtClean="0"/>
              <a:t>Définition </a:t>
            </a:r>
            <a:r>
              <a:rPr lang="fr-CH" dirty="0"/>
              <a:t>de priorités budgétaires claires</a:t>
            </a:r>
          </a:p>
          <a:p>
            <a:pPr>
              <a:spcAft>
                <a:spcPts val="1200"/>
              </a:spcAft>
            </a:pPr>
            <a:r>
              <a:rPr lang="fr-CH" dirty="0" smtClean="0"/>
              <a:t>Mettre </a:t>
            </a:r>
            <a:r>
              <a:rPr lang="fr-CH" dirty="0"/>
              <a:t>en place un monitoring des situations en attente et des solutions transitoires qui ont été retenues par manque de place (Hôpital/EMS/Hors canton/Domicile)</a:t>
            </a:r>
          </a:p>
          <a:p>
            <a:pPr>
              <a:spcAft>
                <a:spcPts val="1200"/>
              </a:spcAft>
            </a:pPr>
            <a:r>
              <a:rPr lang="fr-CH" dirty="0" smtClean="0"/>
              <a:t>Développer </a:t>
            </a:r>
            <a:r>
              <a:rPr lang="fr-CH" dirty="0"/>
              <a:t>le soutien à domicile</a:t>
            </a:r>
          </a:p>
          <a:p>
            <a:pPr>
              <a:spcAft>
                <a:spcPts val="1200"/>
              </a:spcAft>
            </a:pPr>
            <a:r>
              <a:rPr lang="fr-CH" dirty="0" smtClean="0"/>
              <a:t>Renforcer </a:t>
            </a:r>
            <a:r>
              <a:rPr lang="fr-CH" dirty="0"/>
              <a:t>le dialogue et les collaborations entre l'ensemble des partenaires concernés</a:t>
            </a:r>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17</a:t>
            </a:fld>
            <a:endParaRPr lang="fr-CH"/>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numéro de diapositive 4"/>
          <p:cNvSpPr>
            <a:spLocks noGrp="1"/>
          </p:cNvSpPr>
          <p:nvPr>
            <p:ph type="sldNum" sz="quarter" idx="11"/>
          </p:nvPr>
        </p:nvSpPr>
        <p:spPr>
          <a:noFill/>
          <a:ln>
            <a:miter lim="800000"/>
            <a:headEnd/>
            <a:tailEnd/>
          </a:ln>
        </p:spPr>
        <p:txBody>
          <a:bodyPr/>
          <a:lstStyle/>
          <a:p>
            <a:fld id="{B7E9E2BC-DCC6-41BD-96C8-0035E43AC30C}" type="slidenum">
              <a:rPr lang="fr-CH"/>
              <a:pPr/>
              <a:t>2</a:t>
            </a:fld>
            <a:endParaRPr lang="fr-CH"/>
          </a:p>
        </p:txBody>
      </p:sp>
      <p:sp>
        <p:nvSpPr>
          <p:cNvPr id="4100" name="Rectangle 2"/>
          <p:cNvSpPr>
            <a:spLocks noGrp="1" noChangeArrowheads="1"/>
          </p:cNvSpPr>
          <p:nvPr>
            <p:ph type="title"/>
          </p:nvPr>
        </p:nvSpPr>
        <p:spPr/>
        <p:txBody>
          <a:bodyPr/>
          <a:lstStyle/>
          <a:p>
            <a:pPr eaLnBrk="1" hangingPunct="1"/>
            <a:r>
              <a:rPr lang="fr-CH" b="1" dirty="0" smtClean="0"/>
              <a:t>Bases de la planification des besoins 2012-2016</a:t>
            </a:r>
          </a:p>
        </p:txBody>
      </p:sp>
      <p:sp>
        <p:nvSpPr>
          <p:cNvPr id="4101" name="Rectangle 3"/>
          <p:cNvSpPr>
            <a:spLocks noGrp="1" noChangeArrowheads="1"/>
          </p:cNvSpPr>
          <p:nvPr>
            <p:ph type="body" idx="1"/>
          </p:nvPr>
        </p:nvSpPr>
        <p:spPr/>
        <p:txBody>
          <a:bodyPr/>
          <a:lstStyle/>
          <a:p>
            <a:pPr eaLnBrk="1" hangingPunct="1"/>
            <a:r>
              <a:rPr lang="fr-CH" dirty="0" smtClean="0"/>
              <a:t>Base légale:</a:t>
            </a:r>
          </a:p>
          <a:p>
            <a:pPr lvl="1" eaLnBrk="1" hangingPunct="1"/>
            <a:r>
              <a:rPr lang="fr-CH" dirty="0" smtClean="0"/>
              <a:t>Loi fédérale sur les institutions destinées à favoriser l’intégration des personnes invalides du 6 octobre 2006 (LIPPI): loi d’application RPT I</a:t>
            </a:r>
          </a:p>
          <a:p>
            <a:pPr marL="457200" lvl="1" indent="0" eaLnBrk="1" hangingPunct="1">
              <a:buNone/>
            </a:pPr>
            <a:r>
              <a:rPr lang="fr-CH" dirty="0" smtClean="0"/>
              <a:t>=&gt; Transfert </a:t>
            </a:r>
            <a:r>
              <a:rPr lang="fr-CH" dirty="0"/>
              <a:t>du domaine du handicap de la Confédération </a:t>
            </a:r>
            <a:r>
              <a:rPr lang="fr-CH" dirty="0" smtClean="0"/>
              <a:t>aux</a:t>
            </a:r>
            <a:br>
              <a:rPr lang="fr-CH" dirty="0" smtClean="0"/>
            </a:br>
            <a:r>
              <a:rPr lang="fr-CH" dirty="0" smtClean="0"/>
              <a:t>     cantons </a:t>
            </a:r>
            <a:r>
              <a:rPr lang="fr-CH" dirty="0"/>
              <a:t>dès le 1er janvier 2008</a:t>
            </a:r>
          </a:p>
          <a:p>
            <a:pPr eaLnBrk="1" hangingPunct="1"/>
            <a:r>
              <a:rPr lang="fr-CH" dirty="0" smtClean="0"/>
              <a:t>Décision de la CLASS du 17.11.08 :</a:t>
            </a:r>
          </a:p>
          <a:p>
            <a:pPr lvl="1" eaLnBrk="1" hangingPunct="1"/>
            <a:r>
              <a:rPr lang="fr-CH" dirty="0" smtClean="0"/>
              <a:t>Principes communs des plans stratégiques latins: définit la méthodologie commune des planifications cantonales</a:t>
            </a:r>
          </a:p>
          <a:p>
            <a:pPr eaLnBrk="1" hangingPunct="1"/>
            <a:r>
              <a:rPr lang="fr-CH" dirty="0" smtClean="0"/>
              <a:t>Plan stratégique valaisan :</a:t>
            </a:r>
          </a:p>
          <a:p>
            <a:pPr lvl="1" eaLnBrk="1" hangingPunct="1"/>
            <a:r>
              <a:rPr lang="fr-CH" dirty="0" smtClean="0"/>
              <a:t>Décision du Conseil d’Etat du 28.04.10</a:t>
            </a:r>
          </a:p>
          <a:p>
            <a:pPr lvl="1" eaLnBrk="1" hangingPunct="1"/>
            <a:r>
              <a:rPr lang="fr-CH" dirty="0" smtClean="0"/>
              <a:t>Approbation par le Conseil fédéral le 17.10.10</a:t>
            </a:r>
          </a:p>
          <a:p>
            <a:pPr lvl="1" eaLnBrk="1" hangingPunct="1"/>
            <a:endParaRPr lang="fr-CH" dirty="0" smtClean="0"/>
          </a:p>
          <a:p>
            <a:pPr marL="41275" indent="0" eaLnBrk="1" hangingPunct="1">
              <a:lnSpc>
                <a:spcPct val="125000"/>
              </a:lnSpc>
              <a:spcAft>
                <a:spcPct val="20000"/>
              </a:spcAft>
              <a:buNone/>
            </a:pPr>
            <a:endParaRPr lang="fr-CH" sz="2600" i="1"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Sources de données</a:t>
            </a:r>
            <a:endParaRPr lang="fr-CH" b="1" dirty="0"/>
          </a:p>
        </p:txBody>
      </p:sp>
      <p:sp>
        <p:nvSpPr>
          <p:cNvPr id="3" name="Espace réservé du contenu 2"/>
          <p:cNvSpPr>
            <a:spLocks noGrp="1"/>
          </p:cNvSpPr>
          <p:nvPr>
            <p:ph idx="1"/>
          </p:nvPr>
        </p:nvSpPr>
        <p:spPr>
          <a:xfrm>
            <a:off x="468313" y="1125538"/>
            <a:ext cx="8424862" cy="4751734"/>
          </a:xfrm>
        </p:spPr>
        <p:txBody>
          <a:bodyPr/>
          <a:lstStyle/>
          <a:p>
            <a:r>
              <a:rPr lang="fr-CH" dirty="0" smtClean="0"/>
              <a:t>Données statistiques (âge, type de handicap, etc.) sur :</a:t>
            </a:r>
          </a:p>
          <a:p>
            <a:pPr lvl="1"/>
            <a:r>
              <a:rPr lang="fr-CH" dirty="0" smtClean="0"/>
              <a:t>Les bénéficiaires de rente AI </a:t>
            </a:r>
            <a:r>
              <a:rPr lang="fr-CH" u="sng" dirty="0" smtClean="0"/>
              <a:t>entière</a:t>
            </a:r>
            <a:r>
              <a:rPr lang="fr-CH" dirty="0" smtClean="0"/>
              <a:t> 1993-2009 des cantons latins (VS : 10’000 rentiers)</a:t>
            </a:r>
          </a:p>
          <a:p>
            <a:pPr lvl="1"/>
            <a:r>
              <a:rPr lang="fr-CH" dirty="0" smtClean="0"/>
              <a:t>Les bénéficiaires VS de rentes AI (</a:t>
            </a:r>
            <a:r>
              <a:rPr lang="fr-CH" u="sng" dirty="0" smtClean="0"/>
              <a:t>tous types</a:t>
            </a:r>
            <a:r>
              <a:rPr lang="fr-CH" dirty="0" smtClean="0"/>
              <a:t>), 1991, 2006, 2011 (données fournies par l’Office AI du Valais)</a:t>
            </a:r>
          </a:p>
          <a:p>
            <a:pPr lvl="1"/>
            <a:r>
              <a:rPr lang="fr-CH" dirty="0" smtClean="0"/>
              <a:t>Les bénéficiaires de prestations des institutions VS</a:t>
            </a:r>
          </a:p>
          <a:p>
            <a:pPr marL="457200" lvl="1" indent="0">
              <a:buNone/>
            </a:pPr>
            <a:endParaRPr lang="fr-CH" dirty="0" smtClean="0"/>
          </a:p>
          <a:p>
            <a:r>
              <a:rPr lang="fr-CH" dirty="0" smtClean="0"/>
              <a:t>Evaluation de l’Office de l’enseignement spécialisé :</a:t>
            </a:r>
          </a:p>
          <a:p>
            <a:pPr lvl="1"/>
            <a:r>
              <a:rPr lang="fr-FR" dirty="0" smtClean="0"/>
              <a:t> transitions mineurs/adultes</a:t>
            </a:r>
          </a:p>
          <a:p>
            <a:pPr marL="457200" lvl="1" indent="0">
              <a:buNone/>
            </a:pPr>
            <a:endParaRPr lang="fr-FR" dirty="0" smtClean="0"/>
          </a:p>
          <a:p>
            <a:r>
              <a:rPr lang="fr-FR" dirty="0" smtClean="0"/>
              <a:t>Bilan 2011 du centre d’indication et de suivi</a:t>
            </a:r>
          </a:p>
          <a:p>
            <a:pPr lvl="1"/>
            <a:r>
              <a:rPr lang="fr-FR" dirty="0" smtClean="0"/>
              <a:t>284 décisions de placement rendues (2012 : 419 décisions)</a:t>
            </a:r>
          </a:p>
          <a:p>
            <a:endParaRPr lang="fr-CH" dirty="0" smtClean="0"/>
          </a:p>
          <a:p>
            <a:endParaRPr lang="fr-CH" dirty="0" smtClean="0"/>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3</a:t>
            </a:fld>
            <a:endParaRPr lang="fr-CH"/>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Sources de données (suite)</a:t>
            </a:r>
            <a:endParaRPr lang="fr-CH" b="1" dirty="0"/>
          </a:p>
        </p:txBody>
      </p:sp>
      <p:sp>
        <p:nvSpPr>
          <p:cNvPr id="3" name="Espace réservé du contenu 2"/>
          <p:cNvSpPr>
            <a:spLocks noGrp="1"/>
          </p:cNvSpPr>
          <p:nvPr>
            <p:ph idx="1"/>
          </p:nvPr>
        </p:nvSpPr>
        <p:spPr>
          <a:xfrm>
            <a:off x="468313" y="1125538"/>
            <a:ext cx="8424862" cy="3311574"/>
          </a:xfrm>
        </p:spPr>
        <p:txBody>
          <a:bodyPr/>
          <a:lstStyle/>
          <a:p>
            <a:r>
              <a:rPr lang="fr-FR" dirty="0" smtClean="0"/>
              <a:t>Enquête auprès des institutions, de l’Hôpital du Valais et des organisations d’aide aux personnes handicapées</a:t>
            </a:r>
          </a:p>
          <a:p>
            <a:pPr marL="0" indent="0">
              <a:buNone/>
            </a:pPr>
            <a:endParaRPr lang="fr-FR" dirty="0" smtClean="0"/>
          </a:p>
          <a:p>
            <a:r>
              <a:rPr lang="fr-FR" dirty="0" smtClean="0"/>
              <a:t>Autres sources prises en compte:</a:t>
            </a:r>
          </a:p>
          <a:p>
            <a:pPr lvl="1"/>
            <a:r>
              <a:rPr lang="fr-FR" dirty="0" smtClean="0"/>
              <a:t>Offre du secteur ambulatoire (</a:t>
            </a:r>
            <a:r>
              <a:rPr lang="fr-FR" dirty="0" err="1" smtClean="0"/>
              <a:t>Procap</a:t>
            </a:r>
            <a:r>
              <a:rPr lang="fr-FR" dirty="0" smtClean="0"/>
              <a:t>, </a:t>
            </a:r>
            <a:r>
              <a:rPr lang="fr-FR" dirty="0" err="1" smtClean="0"/>
              <a:t>Cerebral</a:t>
            </a:r>
            <a:r>
              <a:rPr lang="fr-FR" dirty="0" smtClean="0"/>
              <a:t>, ASA, …)</a:t>
            </a:r>
          </a:p>
          <a:p>
            <a:pPr lvl="1"/>
            <a:r>
              <a:rPr lang="fr-FR" dirty="0" smtClean="0"/>
              <a:t>Placements à des fins d’assistance (nouvelle base légale 2013)</a:t>
            </a:r>
            <a:endParaRPr lang="fr-CH" dirty="0" smtClean="0"/>
          </a:p>
          <a:p>
            <a:endParaRPr lang="fr-CH" dirty="0" smtClean="0"/>
          </a:p>
          <a:p>
            <a:endParaRPr lang="fr-CH" dirty="0" smtClean="0"/>
          </a:p>
          <a:p>
            <a:pPr marL="0" indent="0">
              <a:buNone/>
            </a:pPr>
            <a:endParaRPr lang="fr-CH" dirty="0" smtClean="0"/>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4</a:t>
            </a:fld>
            <a:endParaRPr lang="fr-CH"/>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Résultats de l’analyse</a:t>
            </a:r>
            <a:endParaRPr lang="fr-CH" b="1" dirty="0"/>
          </a:p>
        </p:txBody>
      </p:sp>
      <p:sp>
        <p:nvSpPr>
          <p:cNvPr id="3" name="Espace réservé du contenu 2"/>
          <p:cNvSpPr>
            <a:spLocks noGrp="1"/>
          </p:cNvSpPr>
          <p:nvPr>
            <p:ph idx="1"/>
          </p:nvPr>
        </p:nvSpPr>
        <p:spPr/>
        <p:txBody>
          <a:bodyPr/>
          <a:lstStyle/>
          <a:p>
            <a:r>
              <a:rPr lang="fr-CH" dirty="0" smtClean="0"/>
              <a:t>Toutes les approches retenues (statistique, enquête auprès des institutions, etc.)  mettent en évidence les mêmes tendances :</a:t>
            </a:r>
          </a:p>
          <a:p>
            <a:pPr lvl="1"/>
            <a:r>
              <a:rPr lang="fr-CH" b="1" i="1" dirty="0" smtClean="0"/>
              <a:t>Handicap psychique </a:t>
            </a:r>
            <a:r>
              <a:rPr lang="fr-CH" dirty="0" smtClean="0"/>
              <a:t>: forte augmentation du besoin en places d’hébergement et d’occupation</a:t>
            </a:r>
          </a:p>
          <a:p>
            <a:pPr lvl="1"/>
            <a:r>
              <a:rPr lang="fr-CH" b="1" i="1" dirty="0" smtClean="0"/>
              <a:t>Handicap mental/physique </a:t>
            </a:r>
            <a:r>
              <a:rPr lang="fr-CH" dirty="0" smtClean="0"/>
              <a:t>: augmentation régulière du besoin en places d’hébergement et d’occupation</a:t>
            </a:r>
          </a:p>
          <a:p>
            <a:pPr lvl="1"/>
            <a:r>
              <a:rPr lang="fr-CH" b="1" i="1" dirty="0" smtClean="0"/>
              <a:t>«Cas complexes» : </a:t>
            </a:r>
            <a:r>
              <a:rPr lang="fr-CH" dirty="0" smtClean="0"/>
              <a:t>forte augmentation des troubles du comportement associés à un handicap psychique</a:t>
            </a:r>
          </a:p>
          <a:p>
            <a:pPr lvl="1"/>
            <a:r>
              <a:rPr lang="fr-CH" b="1" i="1" dirty="0" smtClean="0"/>
              <a:t>Dépendances </a:t>
            </a:r>
            <a:r>
              <a:rPr lang="fr-CH" dirty="0" smtClean="0"/>
              <a:t>: stabilité du besoin en places, mais demande pour des séjours plus courts adaptés aux personnes avec problème psychique et/ou de comportement</a:t>
            </a:r>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5</a:t>
            </a:fld>
            <a:endParaRPr lang="fr-CH"/>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Principales causes</a:t>
            </a:r>
            <a:endParaRPr lang="fr-CH" b="1" dirty="0"/>
          </a:p>
        </p:txBody>
      </p:sp>
      <p:sp>
        <p:nvSpPr>
          <p:cNvPr id="3" name="Espace réservé du contenu 2"/>
          <p:cNvSpPr>
            <a:spLocks noGrp="1"/>
          </p:cNvSpPr>
          <p:nvPr>
            <p:ph idx="1"/>
          </p:nvPr>
        </p:nvSpPr>
        <p:spPr>
          <a:xfrm>
            <a:off x="468313" y="1125538"/>
            <a:ext cx="8568184" cy="5256212"/>
          </a:xfrm>
        </p:spPr>
        <p:txBody>
          <a:bodyPr/>
          <a:lstStyle/>
          <a:p>
            <a:r>
              <a:rPr lang="fr-FR" dirty="0" smtClean="0"/>
              <a:t>Lacunes dans le développement de l’offre avant RPT I liées au mesures d’économies de la Confédération (PAB03)</a:t>
            </a:r>
          </a:p>
          <a:p>
            <a:pPr marL="0" indent="0">
              <a:buNone/>
            </a:pPr>
            <a:endParaRPr lang="fr-FR" dirty="0" smtClean="0"/>
          </a:p>
          <a:p>
            <a:r>
              <a:rPr lang="fr-FR" dirty="0" smtClean="0"/>
              <a:t>Forte progression des rentiers AI avec un handicap psychique :</a:t>
            </a:r>
          </a:p>
          <a:p>
            <a:pPr lvl="1"/>
            <a:r>
              <a:rPr lang="fr-FR" sz="1800" i="1" dirty="0" smtClean="0"/>
              <a:t>une part d’entre eux a besoin d’une prise en charge institutionnelle</a:t>
            </a:r>
            <a:endParaRPr lang="fr-CH" sz="1800" i="1" dirty="0" smtClean="0"/>
          </a:p>
          <a:p>
            <a:endParaRPr lang="fr-FR" dirty="0" smtClean="0"/>
          </a:p>
          <a:p>
            <a:r>
              <a:rPr lang="fr-FR" dirty="0" smtClean="0"/>
              <a:t>Vieillissement des personnes handicapées et de leurs proches :</a:t>
            </a:r>
          </a:p>
          <a:p>
            <a:pPr lvl="1"/>
            <a:r>
              <a:rPr lang="fr-FR" sz="1800" dirty="0" smtClean="0"/>
              <a:t>Limite les possibilités de maintien à domicile</a:t>
            </a:r>
            <a:endParaRPr lang="fr-CH" sz="1800" dirty="0" smtClean="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6</a:t>
            </a:fld>
            <a:endParaRPr lang="fr-CH"/>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Principales causes (suite)</a:t>
            </a:r>
            <a:endParaRPr lang="fr-CH" b="1" dirty="0"/>
          </a:p>
        </p:txBody>
      </p:sp>
      <p:sp>
        <p:nvSpPr>
          <p:cNvPr id="3" name="Espace réservé du contenu 2"/>
          <p:cNvSpPr>
            <a:spLocks noGrp="1"/>
          </p:cNvSpPr>
          <p:nvPr>
            <p:ph idx="1"/>
          </p:nvPr>
        </p:nvSpPr>
        <p:spPr/>
        <p:txBody>
          <a:bodyPr/>
          <a:lstStyle/>
          <a:p>
            <a:r>
              <a:rPr lang="fr-FR" dirty="0" smtClean="0"/>
              <a:t>Aggravation des problèmes psychiques et de santé avec l’âge :</a:t>
            </a:r>
          </a:p>
          <a:p>
            <a:pPr lvl="1"/>
            <a:endParaRPr lang="fr-FR" sz="1800" dirty="0"/>
          </a:p>
          <a:p>
            <a:pPr lvl="1"/>
            <a:r>
              <a:rPr lang="fr-FR" sz="1800" dirty="0" smtClean="0"/>
              <a:t>Nécessite un renforcement de l’encadrement social et médical</a:t>
            </a:r>
            <a:endParaRPr lang="fr-CH" sz="1800" dirty="0" smtClean="0"/>
          </a:p>
          <a:p>
            <a:endParaRPr lang="fr-FR" dirty="0" smtClean="0"/>
          </a:p>
          <a:p>
            <a:r>
              <a:rPr lang="fr-FR" dirty="0" smtClean="0"/>
              <a:t>Difficulté d’accès aux mesures de formation initiale AI </a:t>
            </a:r>
            <a:br>
              <a:rPr lang="fr-FR" dirty="0" smtClean="0"/>
            </a:br>
            <a:r>
              <a:rPr lang="fr-FR" sz="2000" dirty="0" smtClean="0"/>
              <a:t>(ex : ORIF) et échecs en cours de route pour les jeunes en situation de handicap :</a:t>
            </a:r>
          </a:p>
          <a:p>
            <a:pPr lvl="1"/>
            <a:endParaRPr lang="fr-FR" sz="1800" dirty="0" smtClean="0"/>
          </a:p>
          <a:p>
            <a:pPr lvl="1"/>
            <a:r>
              <a:rPr lang="fr-FR" sz="1800" dirty="0" smtClean="0"/>
              <a:t>Hausse des exigences AI, limitation de la durée du financement, hausse des exigences dans les lieux de formation</a:t>
            </a:r>
            <a:endParaRPr lang="fr-CH" sz="1800" dirty="0" smtClean="0"/>
          </a:p>
          <a:p>
            <a:endParaRPr lang="fr-CH" sz="2000" dirty="0" smtClean="0"/>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7</a:t>
            </a:fld>
            <a:endParaRPr lang="fr-CH"/>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b="1" dirty="0" smtClean="0"/>
              <a:t>Planification de l’offre 2012-2016</a:t>
            </a:r>
            <a:endParaRPr lang="fr-CH" b="1" dirty="0"/>
          </a:p>
        </p:txBody>
      </p:sp>
      <p:sp>
        <p:nvSpPr>
          <p:cNvPr id="3" name="Espace réservé du contenu 2"/>
          <p:cNvSpPr>
            <a:spLocks noGrp="1"/>
          </p:cNvSpPr>
          <p:nvPr>
            <p:ph idx="1"/>
          </p:nvPr>
        </p:nvSpPr>
        <p:spPr>
          <a:xfrm>
            <a:off x="468313" y="1125538"/>
            <a:ext cx="8424862" cy="1727398"/>
          </a:xfrm>
        </p:spPr>
        <p:txBody>
          <a:bodyPr/>
          <a:lstStyle/>
          <a:p>
            <a:r>
              <a:rPr lang="fr-CH" dirty="0" smtClean="0"/>
              <a:t>Situation 2012 :</a:t>
            </a:r>
          </a:p>
          <a:p>
            <a:pPr lvl="1"/>
            <a:r>
              <a:rPr lang="fr-CH" dirty="0" smtClean="0"/>
              <a:t>Taux d’occupation moyen au sein des institutions : 95%</a:t>
            </a:r>
          </a:p>
          <a:p>
            <a:pPr lvl="1"/>
            <a:r>
              <a:rPr lang="fr-CH" dirty="0" smtClean="0"/>
              <a:t>128 personnes placées hors canton</a:t>
            </a:r>
          </a:p>
          <a:p>
            <a:pPr lvl="1"/>
            <a:r>
              <a:rPr lang="fr-CH" dirty="0" smtClean="0"/>
              <a:t>Environ 90 personnes en âge AI placées en EMS</a:t>
            </a:r>
          </a:p>
          <a:p>
            <a:endParaRPr lang="fr-CH"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8</a:t>
            </a:fld>
            <a:endParaRPr lang="fr-CH"/>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19" y="3068960"/>
            <a:ext cx="8497315"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3846"/>
            <a:ext cx="8435975" cy="523220"/>
          </a:xfrm>
        </p:spPr>
        <p:txBody>
          <a:bodyPr/>
          <a:lstStyle/>
          <a:p>
            <a:r>
              <a:rPr lang="fr-CH" b="1" dirty="0" smtClean="0"/>
              <a:t>Planification de l’offre 2012-2016 (suite)</a:t>
            </a:r>
            <a:endParaRPr lang="fr-CH" b="1" dirty="0"/>
          </a:p>
        </p:txBody>
      </p:sp>
      <p:sp>
        <p:nvSpPr>
          <p:cNvPr id="5" name="Espace réservé du numéro de diapositive 4"/>
          <p:cNvSpPr>
            <a:spLocks noGrp="1"/>
          </p:cNvSpPr>
          <p:nvPr>
            <p:ph type="sldNum" sz="quarter" idx="11"/>
          </p:nvPr>
        </p:nvSpPr>
        <p:spPr/>
        <p:txBody>
          <a:bodyPr/>
          <a:lstStyle/>
          <a:p>
            <a:pPr>
              <a:defRPr/>
            </a:pPr>
            <a:fld id="{A747D7BF-44D3-44A1-9BD9-51F338217F51}" type="slidenum">
              <a:rPr lang="fr-CH" smtClean="0"/>
              <a:pPr>
                <a:defRPr/>
              </a:pPr>
              <a:t>9</a:t>
            </a:fld>
            <a:endParaRPr lang="fr-CH"/>
          </a:p>
        </p:txBody>
      </p:sp>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846139"/>
            <a:ext cx="8299731" cy="5425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DELE_VS">
  <a:themeElements>
    <a:clrScheme name="MODELE_V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ELE_V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ELE_V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ELE_V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ELE_V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ELE_V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ELE_V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ELE_V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ELE_V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ELE_V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ELE_V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ELE_V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ELE_V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ELE_V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MODELE_VS</Template>
  <TotalTime>2</TotalTime>
  <Words>1136</Words>
  <Application>Microsoft Office PowerPoint</Application>
  <PresentationFormat>Affichage à l'écran (4:3)</PresentationFormat>
  <Paragraphs>178</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MODELE_VS</vt:lpstr>
      <vt:lpstr>Rapport sur la planification  des besoins des personnes  en situation de handicap  2012-2016</vt:lpstr>
      <vt:lpstr>Bases de la planification des besoins 2012-2016</vt:lpstr>
      <vt:lpstr>Sources de données</vt:lpstr>
      <vt:lpstr>Sources de données (suite)</vt:lpstr>
      <vt:lpstr>Résultats de l’analyse</vt:lpstr>
      <vt:lpstr>Principales causes</vt:lpstr>
      <vt:lpstr>Principales causes (suite)</vt:lpstr>
      <vt:lpstr>Planification de l’offre 2012-2016</vt:lpstr>
      <vt:lpstr>Planification de l’offre 2012-2016 (suite)</vt:lpstr>
      <vt:lpstr>Impacts financiers de la planification des besoins</vt:lpstr>
      <vt:lpstr>Impacts financiers de la planification des besoins (suite)</vt:lpstr>
      <vt:lpstr>Planification des besoins et Planification financière de l’Etat  </vt:lpstr>
      <vt:lpstr>Planification des besoins et Planification financière de l’Etat (suite)  </vt:lpstr>
      <vt:lpstr>Planification des besoins et Planification financière de l’Etat (suite) </vt:lpstr>
      <vt:lpstr>Constats</vt:lpstr>
      <vt:lpstr>Constats</vt:lpstr>
      <vt:lpstr>Mesures, plan d’action du Département </vt:lpstr>
    </vt:vector>
  </TitlesOfParts>
  <Company>Etat du Valais - Staat Wallis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EN MAJUSCULES ARIAL 36 ROUGE</dc:title>
  <dc:creator>AC_VS</dc:creator>
  <cp:lastModifiedBy>SCI</cp:lastModifiedBy>
  <cp:revision>24</cp:revision>
  <cp:lastPrinted>2013-09-20T06:39:11Z</cp:lastPrinted>
  <dcterms:created xsi:type="dcterms:W3CDTF">2011-02-17T15:23:05Z</dcterms:created>
  <dcterms:modified xsi:type="dcterms:W3CDTF">2013-09-23T08:26:11Z</dcterms:modified>
</cp:coreProperties>
</file>